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1694" r:id="rId5"/>
    <p:sldId id="1645" r:id="rId6"/>
    <p:sldId id="2032" r:id="rId7"/>
    <p:sldId id="1413" r:id="rId8"/>
    <p:sldId id="1693" r:id="rId9"/>
    <p:sldId id="1384" r:id="rId10"/>
    <p:sldId id="1327" r:id="rId11"/>
    <p:sldId id="1633" r:id="rId12"/>
    <p:sldId id="1695" r:id="rId13"/>
    <p:sldId id="1650" r:id="rId14"/>
    <p:sldId id="1445" r:id="rId15"/>
    <p:sldId id="2031" r:id="rId16"/>
    <p:sldId id="1991" r:id="rId17"/>
    <p:sldId id="1692" r:id="rId18"/>
    <p:sldId id="1992" r:id="rId19"/>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F7A8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275"/>
    <p:restoredTop sz="68018"/>
  </p:normalViewPr>
  <p:slideViewPr>
    <p:cSldViewPr snapToGrid="0" snapToObjects="1">
      <p:cViewPr varScale="1">
        <p:scale>
          <a:sx n="115" d="100"/>
          <a:sy n="115" d="100"/>
        </p:scale>
        <p:origin x="2280" y="1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154" d="100"/>
          <a:sy n="154"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08AFB-03EB-CC48-8C6C-BFBDA821EA1C}" type="datetimeFigureOut">
              <a:rPr lang="da-DK" smtClean="0"/>
              <a:t>13-05-2024</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85D78-B3EB-4841-B817-2E188BC7B202}" type="slidenum">
              <a:rPr lang="da-DK" smtClean="0"/>
              <a:t>‹#›</a:t>
            </a:fld>
            <a:endParaRPr lang="da-DK"/>
          </a:p>
        </p:txBody>
      </p:sp>
    </p:spTree>
    <p:extLst>
      <p:ext uri="{BB962C8B-B14F-4D97-AF65-F5344CB8AC3E}">
        <p14:creationId xmlns:p14="http://schemas.microsoft.com/office/powerpoint/2010/main" val="1927494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13525" cy="3721100"/>
          </a:xfrm>
        </p:spPr>
      </p:sp>
      <p:sp>
        <p:nvSpPr>
          <p:cNvPr id="3" name="Notes Placeholder 2"/>
          <p:cNvSpPr>
            <a:spLocks noGrp="1"/>
          </p:cNvSpPr>
          <p:nvPr>
            <p:ph type="body" idx="1"/>
          </p:nvPr>
        </p:nvSpPr>
        <p:spPr>
          <a:xfrm>
            <a:off x="685800" y="5270127"/>
            <a:ext cx="5486400" cy="2260226"/>
          </a:xfrm>
        </p:spPr>
        <p:txBody>
          <a:bodyPr/>
          <a:lstStyle/>
          <a:p>
            <a:r>
              <a:rPr lang="da-DK" sz="1000" dirty="0">
                <a:latin typeface="Verdana"/>
                <a:cs typeface="Verdana"/>
              </a:rPr>
              <a:t>Informatik er ikke blot en sag for specialister.</a:t>
            </a:r>
            <a:endParaRPr lang="en-US" sz="1000" dirty="0">
              <a:latin typeface="Verdana"/>
              <a:cs typeface="Verdana"/>
            </a:endParaRPr>
          </a:p>
          <a:p>
            <a:endParaRPr lang="en-US" sz="1000" dirty="0">
              <a:latin typeface="Verdana"/>
              <a:cs typeface="Verdana"/>
            </a:endParaRPr>
          </a:p>
          <a:p>
            <a:r>
              <a:rPr lang="da-DK" sz="1000" dirty="0">
                <a:latin typeface="Verdana"/>
                <a:cs typeface="Verdana"/>
              </a:rPr>
              <a:t>Informatik, er et nyt dannelsesområde og en ny fundamental kompetence som alle i det 21. århundrede bør udstyres med fra barnsben </a:t>
            </a:r>
            <a:r>
              <a:rPr lang="da-DK" sz="1000" dirty="0">
                <a:latin typeface="Verdana"/>
                <a:cs typeface="Verdana"/>
                <a:sym typeface="Symbol"/>
              </a:rPr>
              <a:t>– </a:t>
            </a:r>
            <a:r>
              <a:rPr lang="da-DK" sz="1000" dirty="0">
                <a:latin typeface="Verdana"/>
                <a:cs typeface="Verdana"/>
              </a:rPr>
              <a:t>helt på linje med at kunne læse, skrive og regne.  Intet mindre!</a:t>
            </a:r>
            <a:endParaRPr lang="en-US" sz="1000" dirty="0">
              <a:latin typeface="Verdana"/>
              <a:cs typeface="Verdana"/>
            </a:endParaRPr>
          </a:p>
        </p:txBody>
      </p:sp>
      <p:sp>
        <p:nvSpPr>
          <p:cNvPr id="4" name="Slide Number Placeholder 3"/>
          <p:cNvSpPr>
            <a:spLocks noGrp="1"/>
          </p:cNvSpPr>
          <p:nvPr>
            <p:ph type="sldNum" sz="quarter" idx="10"/>
          </p:nvPr>
        </p:nvSpPr>
        <p:spPr/>
        <p:txBody>
          <a:bodyPr/>
          <a:lstStyle/>
          <a:p>
            <a:pPr>
              <a:defRPr/>
            </a:pPr>
            <a:fld id="{03E87577-FCE3-514D-A8B7-3139F05E7831}" type="slidenum">
              <a:rPr lang="da-DK" smtClean="0"/>
              <a:pPr>
                <a:defRPr/>
              </a:pPr>
              <a:t>2</a:t>
            </a:fld>
            <a:endParaRPr lang="da-DK"/>
          </a:p>
        </p:txBody>
      </p:sp>
    </p:spTree>
    <p:extLst>
      <p:ext uri="{BB962C8B-B14F-4D97-AF65-F5344CB8AC3E}">
        <p14:creationId xmlns:p14="http://schemas.microsoft.com/office/powerpoint/2010/main" val="87032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a:xfrm>
            <a:off x="685800" y="4845050"/>
            <a:ext cx="5486400" cy="3600450"/>
          </a:xfrm>
        </p:spPr>
        <p:txBody>
          <a:bodyPr/>
          <a:lstStyle/>
          <a:p>
            <a:r>
              <a:rPr lang="en-GB" sz="1000" dirty="0"/>
              <a:t>People in our community pinpoints this analogy to written language.</a:t>
            </a:r>
            <a:endParaRPr lang="en-DK" sz="1000" dirty="0"/>
          </a:p>
          <a:p>
            <a:r>
              <a:rPr lang="en-GB" sz="1000" dirty="0"/>
              <a:t> </a:t>
            </a:r>
            <a:endParaRPr lang="en-DK" sz="1000" dirty="0"/>
          </a:p>
          <a:p>
            <a:r>
              <a:rPr lang="en-GB" sz="1000" dirty="0"/>
              <a:t>Mitch Resnick, for example, sees coding as a new way for people to share ideas with the world – an extended form of writing.</a:t>
            </a:r>
            <a:endParaRPr lang="en-DK" sz="1000" dirty="0"/>
          </a:p>
          <a:p>
            <a:r>
              <a:rPr lang="en-GB" sz="1000" dirty="0"/>
              <a:t> </a:t>
            </a:r>
            <a:endParaRPr lang="en-DK" sz="1000" dirty="0"/>
          </a:p>
          <a:p>
            <a:r>
              <a:rPr lang="en-GB" sz="1000" dirty="0"/>
              <a:t>As Resnick says: </a:t>
            </a:r>
            <a:r>
              <a:rPr lang="en-GB" sz="1000" i="1" dirty="0"/>
              <a:t>Like we learn to write and write to learn, we must learn to code and code to learn.</a:t>
            </a:r>
            <a:endParaRPr lang="en-DK" sz="1000" dirty="0"/>
          </a:p>
          <a:p>
            <a:endParaRPr lang="en-US" sz="1000" dirty="0">
              <a:latin typeface="Verdana"/>
              <a:cs typeface="Verdana"/>
            </a:endParaRPr>
          </a:p>
        </p:txBody>
      </p:sp>
      <p:sp>
        <p:nvSpPr>
          <p:cNvPr id="4" name="Slide Number Placeholder 3"/>
          <p:cNvSpPr>
            <a:spLocks noGrp="1"/>
          </p:cNvSpPr>
          <p:nvPr>
            <p:ph type="sldNum" sz="quarter" idx="10"/>
          </p:nvPr>
        </p:nvSpPr>
        <p:spPr/>
        <p:txBody>
          <a:bodyPr/>
          <a:lstStyle/>
          <a:p>
            <a:pPr>
              <a:defRPr/>
            </a:pPr>
            <a:fld id="{03E87577-FCE3-514D-A8B7-3139F05E7831}" type="slidenum">
              <a:rPr lang="da-DK" smtClean="0"/>
              <a:pPr>
                <a:defRPr/>
              </a:pPr>
              <a:t>11</a:t>
            </a:fld>
            <a:endParaRPr lang="da-DK"/>
          </a:p>
        </p:txBody>
      </p:sp>
    </p:spTree>
    <p:extLst>
      <p:ext uri="{BB962C8B-B14F-4D97-AF65-F5344CB8AC3E}">
        <p14:creationId xmlns:p14="http://schemas.microsoft.com/office/powerpoint/2010/main" val="1232187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800" dirty="0">
                <a:effectLst/>
                <a:latin typeface="Arial" panose="020B0604020202020204" pitchFamily="34" charset="0"/>
                <a:ea typeface="Arial" panose="020B0604020202020204" pitchFamily="34" charset="0"/>
              </a:rPr>
              <a:t>Magtperspektivet på sprog generelt og informatikkens sprog i særdeleshed udforskes i denne humoristiske og indsigtsfulde præsentation af Poul Toft Frederiksen.  En varm anbefaling!</a:t>
            </a:r>
            <a:endParaRPr lang="en-DK" sz="1800" dirty="0">
              <a:effectLst/>
              <a:latin typeface="Arial" panose="020B0604020202020204" pitchFamily="34" charset="0"/>
              <a:ea typeface="Arial" panose="020B0604020202020204" pitchFamily="34" charset="0"/>
            </a:endParaRPr>
          </a:p>
          <a:p>
            <a:r>
              <a:rPr lang="en-GB" sz="18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DK"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r>
              <a:rPr lang="en-GB" sz="1800" kern="100" dirty="0">
                <a:solidFill>
                  <a:srgbClr val="002060"/>
                </a:solidFill>
                <a:effectLst/>
                <a:highlight>
                  <a:srgbClr val="00FF00"/>
                </a:highlight>
                <a:latin typeface="Arial" panose="020B0604020202020204" pitchFamily="34" charset="0"/>
                <a:ea typeface="Times New Roman" panose="02020603050405020304" pitchFamily="18" charset="0"/>
                <a:cs typeface="Times New Roman" panose="02020603050405020304" pitchFamily="18" charset="0"/>
              </a:rPr>
              <a:t>[Animation 1]</a:t>
            </a:r>
            <a:endParaRPr lang="en-DK"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endParaRPr lang="da-DK" sz="1800" dirty="0">
              <a:effectLst/>
              <a:latin typeface="Arial" panose="020B0604020202020204" pitchFamily="34" charset="0"/>
              <a:ea typeface="Arial" panose="020B0604020202020204" pitchFamily="34" charset="0"/>
            </a:endParaRPr>
          </a:p>
          <a:p>
            <a:pPr>
              <a:lnSpc>
                <a:spcPct val="115000"/>
              </a:lnSpc>
            </a:pPr>
            <a:r>
              <a:rPr lang="da-DK" sz="1800" dirty="0">
                <a:effectLst/>
                <a:latin typeface="Arial" panose="020B0604020202020204" pitchFamily="34" charset="0"/>
                <a:ea typeface="Arial" panose="020B0604020202020204" pitchFamily="34" charset="0"/>
              </a:rPr>
              <a:t>Informatikken ændrer praksisformerne ved forskning og uddannelse på universiteterne.</a:t>
            </a:r>
          </a:p>
          <a:p>
            <a:pPr>
              <a:lnSpc>
                <a:spcPct val="115000"/>
              </a:lnSpc>
            </a:pPr>
            <a:endParaRPr lang="en-DK" sz="1800" dirty="0">
              <a:effectLst/>
              <a:latin typeface="Arial" panose="020B0604020202020204" pitchFamily="34" charset="0"/>
              <a:ea typeface="Arial" panose="020B0604020202020204" pitchFamily="34" charset="0"/>
            </a:endParaRPr>
          </a:p>
          <a:p>
            <a:pPr>
              <a:lnSpc>
                <a:spcPct val="115000"/>
              </a:lnSpc>
            </a:pPr>
            <a:r>
              <a:rPr lang="da-DK" sz="1800" dirty="0">
                <a:effectLst/>
                <a:latin typeface="Arial" panose="020B0604020202020204" pitchFamily="34" charset="0"/>
                <a:ea typeface="Arial" panose="020B0604020202020204" pitchFamily="34" charset="0"/>
              </a:rPr>
              <a:t>I denne præsentation giver Anders Malthe-Sørenssen eksempler på, hvordan integration af informatik i en række studieprogrammer inden for naturvidenskab, samfundsvidenskab og humaniora har ændret både indhold og form af uddannelserne.</a:t>
            </a:r>
            <a:endParaRPr lang="en-DK" sz="1800" dirty="0">
              <a:effectLst/>
              <a:latin typeface="Arial" panose="020B0604020202020204" pitchFamily="34" charset="0"/>
              <a:ea typeface="Arial" panose="020B0604020202020204" pitchFamily="34" charset="0"/>
            </a:endParaRPr>
          </a:p>
          <a:p>
            <a:endParaRPr lang="en-DK" dirty="0"/>
          </a:p>
        </p:txBody>
      </p:sp>
      <p:sp>
        <p:nvSpPr>
          <p:cNvPr id="4" name="Slide Number Placeholder 3"/>
          <p:cNvSpPr>
            <a:spLocks noGrp="1"/>
          </p:cNvSpPr>
          <p:nvPr>
            <p:ph type="sldNum" sz="quarter" idx="5"/>
          </p:nvPr>
        </p:nvSpPr>
        <p:spPr/>
        <p:txBody>
          <a:bodyPr/>
          <a:lstStyle/>
          <a:p>
            <a:fld id="{286F78D2-87CD-D34E-B7FE-9034C0CBCB60}" type="slidenum">
              <a:rPr lang="en-GB" smtClean="0"/>
              <a:t>12</a:t>
            </a:fld>
            <a:endParaRPr lang="en-GB"/>
          </a:p>
        </p:txBody>
      </p:sp>
    </p:spTree>
    <p:extLst>
      <p:ext uri="{BB962C8B-B14F-4D97-AF65-F5344CB8AC3E}">
        <p14:creationId xmlns:p14="http://schemas.microsoft.com/office/powerpoint/2010/main" val="137710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This figure illustrates that in our increasingly digital society we now have an emerging fourth fundamental competence – </a:t>
            </a:r>
            <a:r>
              <a:rPr lang="en-GB" sz="1800" b="1"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informatics</a:t>
            </a:r>
            <a:r>
              <a:rPr lang="en-GB" sz="18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 to complement the three familiar fundamental competences of reading, writing and mathematics.</a:t>
            </a:r>
            <a:endParaRPr lang="en-DK"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DK" sz="18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DK"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The figure also illustrates that informatics has a broad scope like reading and writing.  In universities, we are currently witnessing how also the social sciences and the humanities embrace informatics and computational methods in research and education.</a:t>
            </a:r>
            <a:endParaRPr lang="en-DK"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DK" sz="18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DK"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Informatics is indeed becoming a </a:t>
            </a:r>
            <a:r>
              <a:rPr lang="en-GB" sz="1800" b="1"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fundamental</a:t>
            </a:r>
            <a:r>
              <a:rPr lang="en-GB" sz="1800" kern="100"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 discipline for the 21st century.</a:t>
            </a:r>
            <a:endParaRPr lang="en-DK"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endParaRPr lang="en-DK"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8913F78A-A18B-7749-92D6-C4BA6CE7B190}" type="slidenum">
              <a:rPr lang="da-DK" smtClean="0"/>
              <a:t>3</a:t>
            </a:fld>
            <a:endParaRPr lang="da-DK"/>
          </a:p>
        </p:txBody>
      </p:sp>
    </p:spTree>
    <p:extLst>
      <p:ext uri="{BB962C8B-B14F-4D97-AF65-F5344CB8AC3E}">
        <p14:creationId xmlns:p14="http://schemas.microsoft.com/office/powerpoint/2010/main" val="2076364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4</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xfrm>
            <a:off x="685800" y="4845050"/>
            <a:ext cx="5486400" cy="3600450"/>
          </a:xfr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Informatics may be conceived as humankind's fourth major language alongside spoken language, written language and the language of mathematics.</a:t>
            </a:r>
            <a:endParaRPr lang="en-DK" dirty="0"/>
          </a:p>
        </p:txBody>
      </p:sp>
    </p:spTree>
    <p:extLst>
      <p:ext uri="{BB962C8B-B14F-4D97-AF65-F5344CB8AC3E}">
        <p14:creationId xmlns:p14="http://schemas.microsoft.com/office/powerpoint/2010/main" val="167086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7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language evolves because it enables simple expression of otherwise complicated matters.</a:t>
            </a:r>
            <a:endParaRPr lang="en-DK" dirty="0"/>
          </a:p>
          <a:p>
            <a:r>
              <a:rPr lang="en-GB" dirty="0"/>
              <a:t> </a:t>
            </a:r>
            <a:endParaRPr lang="en-DK" dirty="0"/>
          </a:p>
          <a:p>
            <a:r>
              <a:rPr lang="en-GB" dirty="0"/>
              <a:t>Here is an example of what mathematics enables to express in a simple way compared to written language – illustrated with a so-called </a:t>
            </a:r>
            <a:r>
              <a:rPr lang="en-GB" dirty="0" err="1"/>
              <a:t>Grook</a:t>
            </a:r>
            <a:r>
              <a:rPr lang="en-GB" dirty="0"/>
              <a:t> by Piet Hein.</a:t>
            </a:r>
            <a:endParaRPr lang="en-DK" dirty="0"/>
          </a:p>
          <a:p>
            <a:r>
              <a:rPr lang="en-GB" dirty="0"/>
              <a:t> </a:t>
            </a:r>
            <a:endParaRPr lang="en-DK" dirty="0"/>
          </a:p>
          <a:p>
            <a:r>
              <a:rPr lang="en-GB" dirty="0"/>
              <a:t>It is indeed  ...</a:t>
            </a:r>
            <a:endParaRPr lang="en-DK" dirty="0"/>
          </a:p>
          <a:p>
            <a:r>
              <a:rPr lang="en-GB" dirty="0"/>
              <a:t> </a:t>
            </a:r>
            <a:endParaRPr lang="en-DK" dirty="0"/>
          </a:p>
          <a:p>
            <a:r>
              <a:rPr lang="en-GB" dirty="0"/>
              <a:t>This is almost impossible to parse and comprehend.</a:t>
            </a:r>
            <a:endParaRPr lang="en-DK" dirty="0"/>
          </a:p>
          <a:p>
            <a:r>
              <a:rPr lang="en-GB" dirty="0"/>
              <a:t> </a:t>
            </a:r>
          </a:p>
          <a:p>
            <a:r>
              <a:rPr lang="en-GB" dirty="0"/>
              <a:t>	[Shift to 16a – animation]</a:t>
            </a:r>
            <a:endParaRPr lang="en-DK" dirty="0"/>
          </a:p>
          <a:p>
            <a:endParaRPr lang="en-DK" dirty="0"/>
          </a:p>
          <a:p>
            <a:r>
              <a:rPr lang="en-GB" dirty="0"/>
              <a:t>... but if we express it mathematically, it is trivial to grasp the assertion </a:t>
            </a:r>
            <a:r>
              <a:rPr lang="en-GB" i="1" dirty="0"/>
              <a:t>and</a:t>
            </a:r>
            <a:r>
              <a:rPr lang="en-GB" dirty="0"/>
              <a:t> to verify its validity.</a:t>
            </a:r>
            <a:endParaRPr lang="en-DK" dirty="0"/>
          </a:p>
          <a:p>
            <a:endParaRPr lang="en-DK" dirty="0"/>
          </a:p>
        </p:txBody>
      </p:sp>
      <p:sp>
        <p:nvSpPr>
          <p:cNvPr id="4" name="Slide Number Placeholder 3"/>
          <p:cNvSpPr>
            <a:spLocks noGrp="1"/>
          </p:cNvSpPr>
          <p:nvPr>
            <p:ph type="sldNum" sz="quarter" idx="5"/>
          </p:nvPr>
        </p:nvSpPr>
        <p:spPr/>
        <p:txBody>
          <a:bodyPr/>
          <a:lstStyle/>
          <a:p>
            <a:fld id="{1AB85D78-B3EB-4841-B817-2E188BC7B202}" type="slidenum">
              <a:rPr lang="da-DK" smtClean="0"/>
              <a:t>6</a:t>
            </a:fld>
            <a:endParaRPr lang="da-DK"/>
          </a:p>
        </p:txBody>
      </p:sp>
    </p:spTree>
    <p:extLst>
      <p:ext uri="{BB962C8B-B14F-4D97-AF65-F5344CB8AC3E}">
        <p14:creationId xmlns:p14="http://schemas.microsoft.com/office/powerpoint/2010/main" val="4008415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7</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xfrm>
            <a:off x="685800" y="4845050"/>
            <a:ext cx="5486400" cy="3600450"/>
          </a:xfrm>
          <a:noFill/>
          <a:ln/>
        </p:spPr>
        <p:txBody>
          <a:bodyPr/>
          <a:lstStyle/>
          <a:p>
            <a:r>
              <a:rPr lang="en-GB" dirty="0"/>
              <a:t>A similar relation exists between mathematical and computational language.</a:t>
            </a:r>
            <a:endParaRPr lang="en-DK" dirty="0"/>
          </a:p>
          <a:p>
            <a:r>
              <a:rPr lang="en-GB" dirty="0"/>
              <a:t>Here illustrated by wave modelling.</a:t>
            </a:r>
            <a:endParaRPr lang="en-DK" dirty="0"/>
          </a:p>
          <a:p>
            <a:r>
              <a:rPr lang="en-GB" dirty="0"/>
              <a:t> </a:t>
            </a:r>
            <a:endParaRPr lang="en-DK" dirty="0"/>
          </a:p>
          <a:p>
            <a:r>
              <a:rPr lang="en-GB" dirty="0"/>
              <a:t>The traditional approach to wave modelling requires very complicated mathematics in the form of coupled differential equations, and then almost all people are completely lost.</a:t>
            </a:r>
            <a:endParaRPr lang="en-DK" dirty="0"/>
          </a:p>
          <a:p>
            <a:r>
              <a:rPr lang="en-GB" dirty="0"/>
              <a:t> </a:t>
            </a:r>
            <a:endParaRPr lang="en-DK" dirty="0"/>
          </a:p>
          <a:p>
            <a:r>
              <a:rPr lang="en-GB" dirty="0"/>
              <a:t>However, a simple computational model can be created, and all it takes – with respect to math – is very basic calculus, namely addition and division by 2.</a:t>
            </a:r>
            <a:endParaRPr lang="en-DK" dirty="0"/>
          </a:p>
          <a:p>
            <a:r>
              <a:rPr lang="en-GB" dirty="0"/>
              <a:t> </a:t>
            </a:r>
            <a:endParaRPr lang="en-DK" dirty="0"/>
          </a:p>
          <a:p>
            <a:r>
              <a:rPr lang="en-GB" dirty="0"/>
              <a:t>A decentral agent-based approach to modelling enables creation of transparent computational models of complex dynamic systems which pupils from an early age can comprehend, investigate, modify and so forth.</a:t>
            </a:r>
            <a:endParaRPr lang="en-DK" dirty="0"/>
          </a:p>
          <a:p>
            <a:r>
              <a:rPr lang="en-GB" dirty="0"/>
              <a:t> </a:t>
            </a:r>
            <a:endParaRPr lang="en-DK" dirty="0"/>
          </a:p>
          <a:p>
            <a:r>
              <a:rPr lang="en-GB" dirty="0"/>
              <a:t>In this way and in the concrete context of wave modelling, pupils can investigate and gain experience with advanced concepts such as frequency, amplitude, interference, plasticity, etc.</a:t>
            </a:r>
            <a:endParaRPr lang="en-US" dirty="0">
              <a:latin typeface="Times New Roman" charset="0"/>
              <a:ea typeface="ＭＳ Ｐゴシック" charset="-128"/>
            </a:endParaRPr>
          </a:p>
          <a:p>
            <a:endParaRPr lang="en-DK" dirty="0"/>
          </a:p>
        </p:txBody>
      </p:sp>
    </p:spTree>
    <p:extLst>
      <p:ext uri="{BB962C8B-B14F-4D97-AF65-F5344CB8AC3E}">
        <p14:creationId xmlns:p14="http://schemas.microsoft.com/office/powerpoint/2010/main" val="4277613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8</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xfrm>
            <a:off x="685800" y="4845050"/>
            <a:ext cx="5486400" cy="3600450"/>
          </a:xfrm>
          <a:noFill/>
          <a:ln/>
        </p:spPr>
        <p:txBody>
          <a:bodyPr/>
          <a:lstStyle/>
          <a:p>
            <a:pPr eaLnBrk="1" hangingPunct="1"/>
            <a:endParaRPr lang="en-US" dirty="0">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399659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1AB85D78-B3EB-4841-B817-2E188BC7B202}" type="slidenum">
              <a:rPr lang="da-DK" smtClean="0"/>
              <a:t>9</a:t>
            </a:fld>
            <a:endParaRPr lang="da-DK"/>
          </a:p>
        </p:txBody>
      </p:sp>
    </p:spTree>
    <p:extLst>
      <p:ext uri="{BB962C8B-B14F-4D97-AF65-F5344CB8AC3E}">
        <p14:creationId xmlns:p14="http://schemas.microsoft.com/office/powerpoint/2010/main" val="11678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Computational language has evolved because it enables simple, generative description of processes – and because we have developed machines, that can execute such descriptions.</a:t>
            </a:r>
            <a:endParaRPr lang="en-DK" dirty="0"/>
          </a:p>
          <a:p>
            <a:r>
              <a:rPr lang="en-GB" dirty="0"/>
              <a:t> </a:t>
            </a:r>
            <a:endParaRPr lang="en-DK" dirty="0"/>
          </a:p>
          <a:p>
            <a:r>
              <a:rPr lang="en-GB" dirty="0"/>
              <a:t>Thus, a computational literacy enables model-based thinking and practice in all subjects, thereby opening the gate to an entirely new dimension for investigation, modelling and comprehension of subject matter knowledge in any discipline.  And it opens the gate to a more holistic systems thinking approach early in school.</a:t>
            </a:r>
            <a:endParaRPr lang="en-DK" dirty="0"/>
          </a:p>
          <a:p>
            <a:r>
              <a:rPr lang="en-GB" dirty="0"/>
              <a:t> </a:t>
            </a:r>
            <a:endParaRPr lang="en-DK" dirty="0"/>
          </a:p>
          <a:p>
            <a:r>
              <a:rPr lang="en-GB" dirty="0"/>
              <a:t>Also, computational language enables a radical new form of creative expression.</a:t>
            </a:r>
            <a:endParaRPr lang="en-DK" dirty="0"/>
          </a:p>
          <a:p>
            <a:endParaRPr lang="en-DK" dirty="0"/>
          </a:p>
        </p:txBody>
      </p:sp>
      <p:sp>
        <p:nvSpPr>
          <p:cNvPr id="4" name="Slide Number Placeholder 3"/>
          <p:cNvSpPr>
            <a:spLocks noGrp="1"/>
          </p:cNvSpPr>
          <p:nvPr>
            <p:ph type="sldNum" sz="quarter" idx="5"/>
          </p:nvPr>
        </p:nvSpPr>
        <p:spPr/>
        <p:txBody>
          <a:bodyPr/>
          <a:lstStyle/>
          <a:p>
            <a:fld id="{1AB85D78-B3EB-4841-B817-2E188BC7B202}" type="slidenum">
              <a:rPr lang="da-DK" smtClean="0"/>
              <a:t>10</a:t>
            </a:fld>
            <a:endParaRPr lang="da-DK"/>
          </a:p>
        </p:txBody>
      </p:sp>
    </p:spTree>
    <p:extLst>
      <p:ext uri="{BB962C8B-B14F-4D97-AF65-F5344CB8AC3E}">
        <p14:creationId xmlns:p14="http://schemas.microsoft.com/office/powerpoint/2010/main" val="22683708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C8E0-765A-3843-893C-97113F3999D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da-DK"/>
          </a:p>
        </p:txBody>
      </p:sp>
      <p:sp>
        <p:nvSpPr>
          <p:cNvPr id="3" name="Subtitle 2">
            <a:extLst>
              <a:ext uri="{FF2B5EF4-FFF2-40B4-BE49-F238E27FC236}">
                <a16:creationId xmlns:a16="http://schemas.microsoft.com/office/drawing/2014/main" id="{6C90CE10-55C3-5F4C-BEA1-E296BDC69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da-DK"/>
          </a:p>
        </p:txBody>
      </p:sp>
      <p:sp>
        <p:nvSpPr>
          <p:cNvPr id="5" name="Footer Placeholder 4">
            <a:extLst>
              <a:ext uri="{FF2B5EF4-FFF2-40B4-BE49-F238E27FC236}">
                <a16:creationId xmlns:a16="http://schemas.microsoft.com/office/drawing/2014/main" id="{51BC77FD-856D-ED4D-A7A7-AC2ADF4334C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1E2B73E-822E-BB41-992F-B029464E5CE4}"/>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pic>
        <p:nvPicPr>
          <p:cNvPr id="7" name="Picture 6">
            <a:extLst>
              <a:ext uri="{FF2B5EF4-FFF2-40B4-BE49-F238E27FC236}">
                <a16:creationId xmlns:a16="http://schemas.microsoft.com/office/drawing/2014/main" id="{D8CF94D9-C595-9F4C-BFDC-4B3882C31B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39" y="6373175"/>
            <a:ext cx="1725561" cy="332425"/>
          </a:xfrm>
          <a:prstGeom prst="rect">
            <a:avLst/>
          </a:prstGeom>
        </p:spPr>
      </p:pic>
    </p:spTree>
    <p:extLst>
      <p:ext uri="{BB962C8B-B14F-4D97-AF65-F5344CB8AC3E}">
        <p14:creationId xmlns:p14="http://schemas.microsoft.com/office/powerpoint/2010/main" val="385970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76E-4814-4943-A4A8-FB60AD97ED90}"/>
              </a:ext>
            </a:extLst>
          </p:cNvPr>
          <p:cNvSpPr>
            <a:spLocks noGrp="1"/>
          </p:cNvSpPr>
          <p:nvPr>
            <p:ph type="title"/>
          </p:nvPr>
        </p:nvSpPr>
        <p:spPr/>
        <p:txBody>
          <a:bodyPr/>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61EB8E10-C129-B346-BA03-C07E72A413D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5D19E892-FD1C-CE48-BA20-2B276A82F2F5}"/>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B59F346-98A7-BB4C-9BD8-DEFE5238C61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2854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C7935A-EFB6-224E-B5A7-6FA1E8C94D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D0CE2B72-3085-DE41-9EF0-2D723A5DC1C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ACFCBDA4-048F-744F-A15C-BCC617ED393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3C1552D-C5DD-F940-9FDA-114C2B69F89A}"/>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82277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1" y="228600"/>
            <a:ext cx="10972799" cy="1143000"/>
          </a:xfrm>
        </p:spPr>
        <p:txBody>
          <a:bodyPr/>
          <a:lstStyle>
            <a:lvl1pPr>
              <a:defRPr baseline="0">
                <a:latin typeface="Arial" charset="0"/>
              </a:defRPr>
            </a:lvl1pPr>
          </a:lstStyle>
          <a:p>
            <a:r>
              <a:rPr lang="en-US" dirty="0"/>
              <a:t>Click to edit Master title style</a:t>
            </a:r>
            <a:endParaRPr lang="da-DK" dirty="0"/>
          </a:p>
        </p:txBody>
      </p:sp>
      <p:sp>
        <p:nvSpPr>
          <p:cNvPr id="5" name="Content Placeholder 2"/>
          <p:cNvSpPr>
            <a:spLocks noGrp="1"/>
          </p:cNvSpPr>
          <p:nvPr>
            <p:ph idx="1"/>
          </p:nvPr>
        </p:nvSpPr>
        <p:spPr>
          <a:xfrm>
            <a:off x="609600" y="1447800"/>
            <a:ext cx="10972800" cy="4267200"/>
          </a:xfrm>
        </p:spPr>
        <p:txBody>
          <a:bodyPr/>
          <a:lstStyle>
            <a:lvl1pPr>
              <a:defRPr baseline="0">
                <a:latin typeface="Arial" charset="0"/>
              </a:defRPr>
            </a:lvl1pPr>
            <a:lvl2pPr>
              <a:defRPr baseline="0">
                <a:latin typeface="Arial" charset="0"/>
              </a:defRPr>
            </a:lvl2pPr>
            <a:lvl3pPr>
              <a:defRPr baseline="0">
                <a:latin typeface="Arial" charset="0"/>
              </a:defRPr>
            </a:lvl3pPr>
            <a:lvl4pPr>
              <a:defRPr baseline="0">
                <a:latin typeface="Arial" charset="0"/>
              </a:defRPr>
            </a:lvl4pPr>
            <a:lvl5pPr>
              <a:defRPr baseline="0">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Tree>
    <p:extLst>
      <p:ext uri="{BB962C8B-B14F-4D97-AF65-F5344CB8AC3E}">
        <p14:creationId xmlns:p14="http://schemas.microsoft.com/office/powerpoint/2010/main" val="349714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323A-5115-5349-8FE7-8CD3F6990E29}"/>
              </a:ext>
            </a:extLst>
          </p:cNvPr>
          <p:cNvSpPr>
            <a:spLocks noGrp="1"/>
          </p:cNvSpPr>
          <p:nvPr>
            <p:ph type="title"/>
          </p:nvPr>
        </p:nvSpPr>
        <p:spPr/>
        <p:txBody>
          <a:bodyPr/>
          <a:lstStyle>
            <a:lvl1pPr>
              <a:defRPr b="1" baseline="0">
                <a:latin typeface="Arial" panose="020B0604020202020204" pitchFamily="34" charset="0"/>
              </a:defRPr>
            </a:lvl1pPr>
          </a:lstStyle>
          <a:p>
            <a:r>
              <a:rPr lang="en-GB" dirty="0"/>
              <a:t>Click to edit Master title style</a:t>
            </a:r>
            <a:endParaRPr lang="da-DK" dirty="0"/>
          </a:p>
        </p:txBody>
      </p:sp>
      <p:sp>
        <p:nvSpPr>
          <p:cNvPr id="3" name="Content Placeholder 2">
            <a:extLst>
              <a:ext uri="{FF2B5EF4-FFF2-40B4-BE49-F238E27FC236}">
                <a16:creationId xmlns:a16="http://schemas.microsoft.com/office/drawing/2014/main" id="{C5FA56B5-8AD5-C746-9E30-245A1EBF800A}"/>
              </a:ext>
            </a:extLst>
          </p:cNvPr>
          <p:cNvSpPr>
            <a:spLocks noGrp="1"/>
          </p:cNvSpPr>
          <p:nvPr>
            <p:ph idx="1"/>
          </p:nvPr>
        </p:nvSpPr>
        <p:spPr/>
        <p:txBody>
          <a:bodyPr/>
          <a:lstStyle>
            <a:lvl1pPr>
              <a:buClr>
                <a:schemeClr val="accent2"/>
              </a:buClr>
              <a:defRPr baseline="0">
                <a:latin typeface="Arial" panose="020B0604020202020204" pitchFamily="34" charset="0"/>
              </a:defRPr>
            </a:lvl1pPr>
            <a:lvl2pPr>
              <a:buClr>
                <a:schemeClr val="accent2"/>
              </a:buClr>
              <a:defRPr baseline="0">
                <a:latin typeface="Arial" panose="020B0604020202020204" pitchFamily="34" charset="0"/>
              </a:defRPr>
            </a:lvl2pPr>
            <a:lvl3pPr>
              <a:buClr>
                <a:schemeClr val="accent2"/>
              </a:buClr>
              <a:defRPr baseline="0">
                <a:latin typeface="Arial" panose="020B0604020202020204" pitchFamily="34" charset="0"/>
              </a:defRPr>
            </a:lvl3pPr>
            <a:lvl4pPr>
              <a:buClr>
                <a:schemeClr val="accent2"/>
              </a:buClr>
              <a:defRPr baseline="0">
                <a:latin typeface="Arial" panose="020B0604020202020204" pitchFamily="34" charset="0"/>
              </a:defRPr>
            </a:lvl4pPr>
            <a:lvl5pPr>
              <a:buClr>
                <a:schemeClr val="accent2"/>
              </a:buClr>
              <a:defRPr sz="1600"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da-DK" dirty="0"/>
          </a:p>
        </p:txBody>
      </p:sp>
      <p:sp>
        <p:nvSpPr>
          <p:cNvPr id="5" name="Footer Placeholder 4">
            <a:extLst>
              <a:ext uri="{FF2B5EF4-FFF2-40B4-BE49-F238E27FC236}">
                <a16:creationId xmlns:a16="http://schemas.microsoft.com/office/drawing/2014/main" id="{2CD895DE-2DFF-0842-A9DB-8027FE1250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732E43A-5E97-2347-B94C-C9372B9DFE9A}"/>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305009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B576-DBE2-E349-9304-9209B362D8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da-DK"/>
          </a:p>
        </p:txBody>
      </p:sp>
      <p:sp>
        <p:nvSpPr>
          <p:cNvPr id="3" name="Text Placeholder 2">
            <a:extLst>
              <a:ext uri="{FF2B5EF4-FFF2-40B4-BE49-F238E27FC236}">
                <a16:creationId xmlns:a16="http://schemas.microsoft.com/office/drawing/2014/main" id="{AC06E51E-CC42-AE4F-8D2A-FEB446AE15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298D747B-560D-FE49-8F47-A47F8B7F9E21}"/>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72ED86E-7164-E542-A5C8-C9C1FD72E1D4}"/>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3088422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907F-19BF-4747-AF82-D08958B61454}"/>
              </a:ext>
            </a:extLst>
          </p:cNvPr>
          <p:cNvSpPr>
            <a:spLocks noGrp="1"/>
          </p:cNvSpPr>
          <p:nvPr>
            <p:ph type="title"/>
          </p:nvPr>
        </p:nvSpPr>
        <p:spPr/>
        <p:txBody>
          <a:bodyPr/>
          <a:lstStyle/>
          <a:p>
            <a:r>
              <a:rPr lang="en-GB"/>
              <a:t>Click to edit Master title style</a:t>
            </a:r>
            <a:endParaRPr lang="da-DK"/>
          </a:p>
        </p:txBody>
      </p:sp>
      <p:sp>
        <p:nvSpPr>
          <p:cNvPr id="3" name="Content Placeholder 2">
            <a:extLst>
              <a:ext uri="{FF2B5EF4-FFF2-40B4-BE49-F238E27FC236}">
                <a16:creationId xmlns:a16="http://schemas.microsoft.com/office/drawing/2014/main" id="{AF92B919-14A4-7A48-9464-D13EBCB207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Content Placeholder 3">
            <a:extLst>
              <a:ext uri="{FF2B5EF4-FFF2-40B4-BE49-F238E27FC236}">
                <a16:creationId xmlns:a16="http://schemas.microsoft.com/office/drawing/2014/main" id="{51E1A197-7AF0-904C-A751-CABD000E2A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6" name="Footer Placeholder 5">
            <a:extLst>
              <a:ext uri="{FF2B5EF4-FFF2-40B4-BE49-F238E27FC236}">
                <a16:creationId xmlns:a16="http://schemas.microsoft.com/office/drawing/2014/main" id="{04A77B3B-AC5F-9445-BE80-894BAB575104}"/>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777D2BB1-5BB7-B448-BBDE-0B7572CFB63C}"/>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4159391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D12C-70EA-0246-84C2-A982E2C6CFC1}"/>
              </a:ext>
            </a:extLst>
          </p:cNvPr>
          <p:cNvSpPr>
            <a:spLocks noGrp="1"/>
          </p:cNvSpPr>
          <p:nvPr>
            <p:ph type="title"/>
          </p:nvPr>
        </p:nvSpPr>
        <p:spPr>
          <a:xfrm>
            <a:off x="839788" y="365125"/>
            <a:ext cx="10515600" cy="1325563"/>
          </a:xfrm>
        </p:spPr>
        <p:txBody>
          <a:bodyPr/>
          <a:lstStyle/>
          <a:p>
            <a:r>
              <a:rPr lang="en-GB"/>
              <a:t>Click to edit Master title style</a:t>
            </a:r>
            <a:endParaRPr lang="da-DK"/>
          </a:p>
        </p:txBody>
      </p:sp>
      <p:sp>
        <p:nvSpPr>
          <p:cNvPr id="3" name="Text Placeholder 2">
            <a:extLst>
              <a:ext uri="{FF2B5EF4-FFF2-40B4-BE49-F238E27FC236}">
                <a16:creationId xmlns:a16="http://schemas.microsoft.com/office/drawing/2014/main" id="{7CCCFF75-806D-0244-98C0-61F276D27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4C5FB8-78C1-5144-AA47-4833A228D03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Text Placeholder 4">
            <a:extLst>
              <a:ext uri="{FF2B5EF4-FFF2-40B4-BE49-F238E27FC236}">
                <a16:creationId xmlns:a16="http://schemas.microsoft.com/office/drawing/2014/main" id="{8B9A2E6A-10D4-2343-BAAC-A6B1B97C80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3D74B02-70F2-6443-8240-9B7833BCFC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8" name="Footer Placeholder 7">
            <a:extLst>
              <a:ext uri="{FF2B5EF4-FFF2-40B4-BE49-F238E27FC236}">
                <a16:creationId xmlns:a16="http://schemas.microsoft.com/office/drawing/2014/main" id="{FABFE1D2-911A-AE48-BEDE-EDAE919DAC73}"/>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AF7B8BB9-DE80-D843-A6F1-C3D0F9584E7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824664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3C6E-69EE-A64C-AEB7-9B011DA0F24A}"/>
              </a:ext>
            </a:extLst>
          </p:cNvPr>
          <p:cNvSpPr>
            <a:spLocks noGrp="1"/>
          </p:cNvSpPr>
          <p:nvPr>
            <p:ph type="title"/>
          </p:nvPr>
        </p:nvSpPr>
        <p:spPr/>
        <p:txBody>
          <a:bodyPr/>
          <a:lstStyle/>
          <a:p>
            <a:r>
              <a:rPr lang="en-GB"/>
              <a:t>Click to edit Master title style</a:t>
            </a:r>
            <a:endParaRPr lang="da-DK"/>
          </a:p>
        </p:txBody>
      </p:sp>
      <p:sp>
        <p:nvSpPr>
          <p:cNvPr id="4" name="Footer Placeholder 3">
            <a:extLst>
              <a:ext uri="{FF2B5EF4-FFF2-40B4-BE49-F238E27FC236}">
                <a16:creationId xmlns:a16="http://schemas.microsoft.com/office/drawing/2014/main" id="{A79CEE3C-8462-7F4A-8483-13A5430F618B}"/>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301CDC7B-0704-7746-B96C-77B67BD35BB3}"/>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46751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192E2B-1A31-C240-A07C-26186C862DC7}"/>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DBCA5B48-D462-5F4E-9498-9F1580C9F85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51169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B75A-3903-2E49-9D66-A4C7338603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Content Placeholder 2">
            <a:extLst>
              <a:ext uri="{FF2B5EF4-FFF2-40B4-BE49-F238E27FC236}">
                <a16:creationId xmlns:a16="http://schemas.microsoft.com/office/drawing/2014/main" id="{C886F9D1-29C1-0443-84A9-1DF2C712A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Text Placeholder 3">
            <a:extLst>
              <a:ext uri="{FF2B5EF4-FFF2-40B4-BE49-F238E27FC236}">
                <a16:creationId xmlns:a16="http://schemas.microsoft.com/office/drawing/2014/main" id="{AC4CB2D8-1B4C-6F4D-AA7E-4DD145FCA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67C64CA6-9827-8442-91D9-3C24B060E5A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464582B-9B2E-B04E-AF21-3DD938E26F77}"/>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926854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D77E-9609-F34D-BFFC-E951D26CFC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Picture Placeholder 2">
            <a:extLst>
              <a:ext uri="{FF2B5EF4-FFF2-40B4-BE49-F238E27FC236}">
                <a16:creationId xmlns:a16="http://schemas.microsoft.com/office/drawing/2014/main" id="{838267B0-9647-AD40-8259-3FEBAC612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FCDB738C-EC5C-564C-95D6-DD85DCEB2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9F59C238-A306-5949-B50B-E90144BB639F}"/>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8F6C2262-159E-D04C-8BD3-798B9069D30D}"/>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36055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C0EC0-AAD9-E644-B52B-A15B0B7E4B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da-DK"/>
          </a:p>
        </p:txBody>
      </p:sp>
      <p:sp>
        <p:nvSpPr>
          <p:cNvPr id="3" name="Text Placeholder 2">
            <a:extLst>
              <a:ext uri="{FF2B5EF4-FFF2-40B4-BE49-F238E27FC236}">
                <a16:creationId xmlns:a16="http://schemas.microsoft.com/office/drawing/2014/main" id="{935FBE8D-81C5-B941-8B51-41F7919CCF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20C9BC62-48CD-4645-86C9-0126EE350A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pic>
        <p:nvPicPr>
          <p:cNvPr id="7" name="Picture 6">
            <a:extLst>
              <a:ext uri="{FF2B5EF4-FFF2-40B4-BE49-F238E27FC236}">
                <a16:creationId xmlns:a16="http://schemas.microsoft.com/office/drawing/2014/main" id="{2E2F8D12-643D-F541-B601-BDF4EEADC6B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79439" y="6440911"/>
            <a:ext cx="1725561" cy="332425"/>
          </a:xfrm>
          <a:prstGeom prst="rect">
            <a:avLst/>
          </a:prstGeom>
        </p:spPr>
      </p:pic>
    </p:spTree>
    <p:extLst>
      <p:ext uri="{BB962C8B-B14F-4D97-AF65-F5344CB8AC3E}">
        <p14:creationId xmlns:p14="http://schemas.microsoft.com/office/powerpoint/2010/main" val="2295327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link.springer.com/article/10.1007/s10956-015-9581-5" TargetMode="External"/><Relationship Id="rId3" Type="http://schemas.openxmlformats.org/officeDocument/2006/relationships/hyperlink" Target="https://www.dropbox.com/s/zxrfauhwb4utrzq/2019-10-09%20--%20Systemforst%C3%A5else%20%E2%80%93%20et%20fag%2C%20du%20ikke%20kan%20f%C3%A5%20-%20Altinget%3A%20digital%20-%20Udgives%20sammen%20med%20Mandag%20Morgen%20Next.pdf?dl=0" TargetMode="External"/><Relationship Id="rId7" Type="http://schemas.openxmlformats.org/officeDocument/2006/relationships/image" Target="../media/image29.png"/><Relationship Id="rId12" Type="http://schemas.openxmlformats.org/officeDocument/2006/relationships/hyperlink" Target="https://www.dropbox.com/s/57w4wji8lf1nbb9/2015--Weintrop%2C%20Beheshti%2C%20Horn%2C%20Orton%2C%20Jona%2C%20Trouille%2C%20and%20Wilensky--Defining%20Computational%20Thinking%20for%20Mathematics%20and%20Science%20Classrooms.pdf?dl=0"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www.dropbox.com/s/r29npwzpvfheoj4/2014--Nowack%20and%20Caspersen--Model-based%20Thinking%20and%20Practice.pdf?dl=0" TargetMode="External"/><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4XE8ezZp8B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vimeo.com/460590270" TargetMode="Externa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dcnj69gYsAc?t=77"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hyperlink" Target="https://youtu.be/4gCGFHDhpbI?t=48" TargetMode="Externa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hyperlink" Target="https://www.it-vest.dk/aktiviteter/podcast-om-computational-thinking" TargetMode="External"/><Relationship Id="rId2" Type="http://schemas.openxmlformats.org/officeDocument/2006/relationships/hyperlink" Target="https://www.it-vest.dk/arrangementer/tidligere-arrangementer" TargetMode="Externa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it-vest.dk/aktiviteter/podcast-om-computational-thinking/" TargetMode="Externa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it-vest.dk/aktiviteter/informatik-i-alle-uddannelser/saerlige-interessegrupper"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it-vest.dk/aktiviteter/podcast-om-computational-thinking/" TargetMode="External"/><Relationship Id="rId18" Type="http://schemas.openxmlformats.org/officeDocument/2006/relationships/image" Target="../media/image14.png"/><Relationship Id="rId3" Type="http://schemas.openxmlformats.org/officeDocument/2006/relationships/hyperlink" Target="https://dataekspeditioner.dk/" TargetMode="External"/><Relationship Id="rId7" Type="http://schemas.openxmlformats.org/officeDocument/2006/relationships/hyperlink" Target="https://cctd.au.dk/projects/ctimnat-computational-thinking-in-math-and-science/" TargetMode="External"/><Relationship Id="rId12" Type="http://schemas.openxmlformats.org/officeDocument/2006/relationships/image" Target="../media/image11.png"/><Relationship Id="rId17" Type="http://schemas.openxmlformats.org/officeDocument/2006/relationships/hyperlink" Target="https://www.dropbox.com/s/5fiangdxxpoqhl5/2020-02%20--%20CTiMNAT%20--%20LMFK%20%28nr.%201%2C%20feb.%202020%29.pdf?dl=0" TargetMode="External"/><Relationship Id="rId2" Type="http://schemas.openxmlformats.org/officeDocument/2006/relationships/notesSlide" Target="../notesSlides/notesSlide4.xml"/><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cctd.au.dk/projects/digital-empowerment-in-danish-high-schools/" TargetMode="External"/><Relationship Id="rId5" Type="http://schemas.openxmlformats.org/officeDocument/2006/relationships/hyperlink" Target="https://cctd.au.dk/projects/computational-thinking-in-high-school-subjects/" TargetMode="External"/><Relationship Id="rId15" Type="http://schemas.openxmlformats.org/officeDocument/2006/relationships/hyperlink" Target="https://cctd.au.dk/fileadmin/www.cct.au.dk/cctd.au.dk/PDFs/CT-didaktik2020.pdf" TargetMode="External"/><Relationship Id="rId10" Type="http://schemas.openxmlformats.org/officeDocument/2006/relationships/image" Target="../media/image10.png"/><Relationship Id="rId19" Type="http://schemas.openxmlformats.org/officeDocument/2006/relationships/hyperlink" Target="https://www.youtube.com/watch?v=9R9r5w2Gr-w" TargetMode="External"/><Relationship Id="rId4" Type="http://schemas.openxmlformats.org/officeDocument/2006/relationships/image" Target="../media/image7.png"/><Relationship Id="rId9" Type="http://schemas.openxmlformats.org/officeDocument/2006/relationships/hyperlink" Target="https://cctd.au.dk/projects/mctig-computational-thinking-in-humanities-arts-and-social-sciences/" TargetMode="External"/><Relationship Id="rId1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17.png"/><Relationship Id="rId7" Type="http://schemas.openxmlformats.org/officeDocument/2006/relationships/hyperlink" Target="https://it-vest.dk/aktiviteter/podcast-om-computational-thinkin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hyperlink" Target="http://modelingcommons.org/browse/one_model/6223#model_tabs_browse_nlw" TargetMode="External"/><Relationship Id="rId3" Type="http://schemas.openxmlformats.org/officeDocument/2006/relationships/hyperlink" Target="https://www.dropbox.com/s/ab7amnmp4py89it/2004%20--%20Viggo%20Andreasen%20--%20Introduktion%20til%20matematisk%20infektionsepidemiologi%2C%20n215-1.pdf?dl=0" TargetMode="Externa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washingtonpost.com/graphics/2020/world/corona-simulator/" TargetMode="External"/><Relationship Id="rId11" Type="http://schemas.openxmlformats.org/officeDocument/2006/relationships/image" Target="../media/image12.tiff"/><Relationship Id="rId5" Type="http://schemas.openxmlformats.org/officeDocument/2006/relationships/image" Target="../media/image22.png"/><Relationship Id="rId10" Type="http://schemas.openxmlformats.org/officeDocument/2006/relationships/hyperlink" Target="https://it-vest.dk/aktiviteter/podcast-om-computational-thinking/" TargetMode="External"/><Relationship Id="rId4" Type="http://schemas.openxmlformats.org/officeDocument/2006/relationships/image" Target="../media/image21.png"/><Relationship Id="rId9" Type="http://schemas.openxmlformats.org/officeDocument/2006/relationships/image" Target="../media/image24.tiff"/></Relationships>
</file>

<file path=ppt/slides/_rels/slide9.xml.rels><?xml version="1.0" encoding="UTF-8" standalone="yes"?>
<Relationships xmlns="http://schemas.openxmlformats.org/package/2006/relationships"><Relationship Id="rId3" Type="http://schemas.openxmlformats.org/officeDocument/2006/relationships/hyperlink" Target="https://litdh.au.dk/"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s://litdh.au.dk/topics/critical-writing/"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D8C114-B4C8-F640-88B5-5C614E65429A}"/>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extBox 1">
            <a:extLst>
              <a:ext uri="{FF2B5EF4-FFF2-40B4-BE49-F238E27FC236}">
                <a16:creationId xmlns:a16="http://schemas.microsoft.com/office/drawing/2014/main" id="{4F81144B-61F6-9E4A-984D-0088187DED5D}"/>
              </a:ext>
            </a:extLst>
          </p:cNvPr>
          <p:cNvSpPr txBox="1"/>
          <p:nvPr/>
        </p:nvSpPr>
        <p:spPr>
          <a:xfrm>
            <a:off x="3264948" y="2828835"/>
            <a:ext cx="5662127" cy="1077218"/>
          </a:xfrm>
          <a:prstGeom prst="rect">
            <a:avLst/>
          </a:prstGeom>
          <a:noFill/>
        </p:spPr>
        <p:txBody>
          <a:bodyPr wrap="none" rtlCol="0">
            <a:spAutoFit/>
          </a:bodyPr>
          <a:lstStyle/>
          <a:p>
            <a:pPr algn="ctr"/>
            <a:r>
              <a:rPr lang="da-DK" sz="6400" dirty="0">
                <a:solidFill>
                  <a:schemeClr val="bg1">
                    <a:lumMod val="75000"/>
                  </a:schemeClr>
                </a:solidFill>
                <a:latin typeface="Arial" panose="020B0604020202020204" pitchFamily="34" charset="0"/>
                <a:cs typeface="Arial" panose="020B0604020202020204" pitchFamily="34" charset="0"/>
              </a:rPr>
              <a:t>Fagligt samspil</a:t>
            </a:r>
          </a:p>
        </p:txBody>
      </p:sp>
      <p:sp>
        <p:nvSpPr>
          <p:cNvPr id="5" name="Rectangle 4">
            <a:extLst>
              <a:ext uri="{FF2B5EF4-FFF2-40B4-BE49-F238E27FC236}">
                <a16:creationId xmlns:a16="http://schemas.microsoft.com/office/drawing/2014/main" id="{0D9E775A-B622-F44F-8570-5E57FDDE97D5}"/>
              </a:ext>
            </a:extLst>
          </p:cNvPr>
          <p:cNvSpPr/>
          <p:nvPr/>
        </p:nvSpPr>
        <p:spPr>
          <a:xfrm>
            <a:off x="10204201" y="6257871"/>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178855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AD02A1-2461-BB46-98B8-F47C5941F1C8}"/>
              </a:ext>
            </a:extLst>
          </p:cNvPr>
          <p:cNvSpPr txBox="1"/>
          <p:nvPr/>
        </p:nvSpPr>
        <p:spPr>
          <a:xfrm>
            <a:off x="895007" y="1475050"/>
            <a:ext cx="6997709" cy="707886"/>
          </a:xfrm>
          <a:prstGeom prst="rect">
            <a:avLst/>
          </a:prstGeom>
          <a:noFill/>
        </p:spPr>
        <p:txBody>
          <a:bodyPr wrap="square" rtlCol="0">
            <a:spAutoFit/>
          </a:bodyPr>
          <a:lstStyle/>
          <a:p>
            <a:r>
              <a:rPr lang="en-DK" sz="4000" dirty="0">
                <a:solidFill>
                  <a:schemeClr val="bg1">
                    <a:lumMod val="75000"/>
                  </a:schemeClr>
                </a:solidFill>
                <a:latin typeface="Arial" panose="020B0604020202020204" pitchFamily="34" charset="0"/>
                <a:cs typeface="Arial" panose="020B0604020202020204" pitchFamily="34" charset="0"/>
              </a:rPr>
              <a:t>Skriftsprog og matematik</a:t>
            </a:r>
          </a:p>
        </p:txBody>
      </p:sp>
      <p:sp>
        <p:nvSpPr>
          <p:cNvPr id="5" name="TextBox 4">
            <a:extLst>
              <a:ext uri="{FF2B5EF4-FFF2-40B4-BE49-F238E27FC236}">
                <a16:creationId xmlns:a16="http://schemas.microsoft.com/office/drawing/2014/main" id="{DD858C6F-4A68-C547-8385-870AFD4462DB}"/>
              </a:ext>
            </a:extLst>
          </p:cNvPr>
          <p:cNvSpPr txBox="1"/>
          <p:nvPr/>
        </p:nvSpPr>
        <p:spPr>
          <a:xfrm>
            <a:off x="895008" y="3727276"/>
            <a:ext cx="6433403" cy="707886"/>
          </a:xfrm>
          <a:prstGeom prst="rect">
            <a:avLst/>
          </a:prstGeom>
          <a:noFill/>
        </p:spPr>
        <p:txBody>
          <a:bodyPr wrap="square" rtlCol="0">
            <a:spAutoFit/>
          </a:bodyPr>
          <a:lstStyle/>
          <a:p>
            <a:r>
              <a:rPr lang="en-DK" sz="4000" dirty="0">
                <a:solidFill>
                  <a:schemeClr val="bg1">
                    <a:lumMod val="75000"/>
                  </a:schemeClr>
                </a:solidFill>
                <a:latin typeface="Arial" panose="020B0604020202020204" pitchFamily="34" charset="0"/>
                <a:cs typeface="Arial" panose="020B0604020202020204" pitchFamily="34" charset="0"/>
              </a:rPr>
              <a:t>Computationelt sprog</a:t>
            </a:r>
          </a:p>
        </p:txBody>
      </p:sp>
      <p:sp>
        <p:nvSpPr>
          <p:cNvPr id="6" name="TextBox 5">
            <a:extLst>
              <a:ext uri="{FF2B5EF4-FFF2-40B4-BE49-F238E27FC236}">
                <a16:creationId xmlns:a16="http://schemas.microsoft.com/office/drawing/2014/main" id="{61944C27-E6C8-B948-8B68-DE8F41D4C1DE}"/>
              </a:ext>
            </a:extLst>
          </p:cNvPr>
          <p:cNvSpPr txBox="1"/>
          <p:nvPr/>
        </p:nvSpPr>
        <p:spPr>
          <a:xfrm>
            <a:off x="895008" y="2236474"/>
            <a:ext cx="5012910" cy="830997"/>
          </a:xfrm>
          <a:prstGeom prst="rect">
            <a:avLst/>
          </a:prstGeom>
          <a:noFill/>
        </p:spPr>
        <p:txBody>
          <a:bodyPr wrap="square" rtlCol="0">
            <a:spAutoFit/>
          </a:bodyPr>
          <a:lstStyle/>
          <a:p>
            <a:r>
              <a:rPr lang="en-DK" sz="2400" dirty="0">
                <a:solidFill>
                  <a:schemeClr val="bg1">
                    <a:lumMod val="95000"/>
                  </a:schemeClr>
                </a:solidFill>
                <a:latin typeface="Arial" panose="020B0604020202020204" pitchFamily="34" charset="0"/>
                <a:cs typeface="Arial" panose="020B0604020202020204" pitchFamily="34" charset="0"/>
              </a:rPr>
              <a:t>Statisk og deskriptivt  (analogt)</a:t>
            </a:r>
          </a:p>
          <a:p>
            <a:r>
              <a:rPr lang="en-DK" sz="2400" dirty="0">
                <a:solidFill>
                  <a:schemeClr val="bg1">
                    <a:lumMod val="95000"/>
                  </a:schemeClr>
                </a:solidFill>
                <a:latin typeface="Arial" panose="020B0604020202020204" pitchFamily="34" charset="0"/>
                <a:cs typeface="Arial" panose="020B0604020202020204" pitchFamily="34" charset="0"/>
              </a:rPr>
              <a:t>Lukket (matematik) ...</a:t>
            </a:r>
          </a:p>
        </p:txBody>
      </p:sp>
      <p:sp>
        <p:nvSpPr>
          <p:cNvPr id="7" name="TextBox 6">
            <a:extLst>
              <a:ext uri="{FF2B5EF4-FFF2-40B4-BE49-F238E27FC236}">
                <a16:creationId xmlns:a16="http://schemas.microsoft.com/office/drawing/2014/main" id="{3ABADD99-B244-6843-B77C-236A896C2C8D}"/>
              </a:ext>
            </a:extLst>
          </p:cNvPr>
          <p:cNvSpPr txBox="1"/>
          <p:nvPr/>
        </p:nvSpPr>
        <p:spPr>
          <a:xfrm>
            <a:off x="895007" y="4482380"/>
            <a:ext cx="4841390" cy="830997"/>
          </a:xfrm>
          <a:prstGeom prst="rect">
            <a:avLst/>
          </a:prstGeom>
          <a:noFill/>
        </p:spPr>
        <p:txBody>
          <a:bodyPr wrap="none" rtlCol="0">
            <a:spAutoFit/>
          </a:bodyPr>
          <a:lstStyle/>
          <a:p>
            <a:r>
              <a:rPr lang="en-DK" sz="2400" dirty="0">
                <a:solidFill>
                  <a:schemeClr val="bg1">
                    <a:lumMod val="95000"/>
                  </a:schemeClr>
                </a:solidFill>
                <a:latin typeface="Arial" panose="020B0604020202020204" pitchFamily="34" charset="0"/>
                <a:cs typeface="Arial" panose="020B0604020202020204" pitchFamily="34" charset="0"/>
              </a:rPr>
              <a:t>Dynamisk og generativt  (digitalt)</a:t>
            </a:r>
          </a:p>
          <a:p>
            <a:r>
              <a:rPr lang="en-DK" sz="2400" dirty="0">
                <a:solidFill>
                  <a:schemeClr val="bg1">
                    <a:lumMod val="95000"/>
                  </a:schemeClr>
                </a:solidFill>
                <a:latin typeface="Arial" panose="020B0604020202020204" pitchFamily="34" charset="0"/>
                <a:cs typeface="Arial" panose="020B0604020202020204" pitchFamily="34" charset="0"/>
              </a:rPr>
              <a:t>Åbent...</a:t>
            </a:r>
          </a:p>
        </p:txBody>
      </p:sp>
      <p:sp>
        <p:nvSpPr>
          <p:cNvPr id="8" name="Rectangle 7">
            <a:extLst>
              <a:ext uri="{FF2B5EF4-FFF2-40B4-BE49-F238E27FC236}">
                <a16:creationId xmlns:a16="http://schemas.microsoft.com/office/drawing/2014/main" id="{FE8F5282-54EE-CF49-A0D4-3DB52A74302D}"/>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3" name="Group 2">
            <a:extLst>
              <a:ext uri="{FF2B5EF4-FFF2-40B4-BE49-F238E27FC236}">
                <a16:creationId xmlns:a16="http://schemas.microsoft.com/office/drawing/2014/main" id="{1468317C-DFF9-8F48-B129-B4D4D1D40504}"/>
              </a:ext>
            </a:extLst>
          </p:cNvPr>
          <p:cNvGrpSpPr/>
          <p:nvPr/>
        </p:nvGrpSpPr>
        <p:grpSpPr>
          <a:xfrm>
            <a:off x="8614610" y="70275"/>
            <a:ext cx="3527861" cy="6727465"/>
            <a:chOff x="8614610" y="70275"/>
            <a:chExt cx="3527861" cy="6727465"/>
          </a:xfrm>
        </p:grpSpPr>
        <p:pic>
          <p:nvPicPr>
            <p:cNvPr id="12" name="Picture 11">
              <a:hlinkClick r:id="rId3"/>
              <a:extLst>
                <a:ext uri="{FF2B5EF4-FFF2-40B4-BE49-F238E27FC236}">
                  <a16:creationId xmlns:a16="http://schemas.microsoft.com/office/drawing/2014/main" id="{35EB5703-F456-FC42-AFD2-A27E9C4A9D67}"/>
                </a:ext>
              </a:extLst>
            </p:cNvPr>
            <p:cNvPicPr>
              <a:picLocks noChangeAspect="1"/>
            </p:cNvPicPr>
            <p:nvPr/>
          </p:nvPicPr>
          <p:blipFill>
            <a:blip r:embed="rId4"/>
            <a:stretch>
              <a:fillRect/>
            </a:stretch>
          </p:blipFill>
          <p:spPr>
            <a:xfrm>
              <a:off x="8614610" y="70275"/>
              <a:ext cx="3527861" cy="712745"/>
            </a:xfrm>
            <a:prstGeom prst="rect">
              <a:avLst/>
            </a:prstGeom>
          </p:spPr>
        </p:pic>
        <p:pic>
          <p:nvPicPr>
            <p:cNvPr id="13" name="Picture 12">
              <a:hlinkClick r:id="rId3"/>
              <a:extLst>
                <a:ext uri="{FF2B5EF4-FFF2-40B4-BE49-F238E27FC236}">
                  <a16:creationId xmlns:a16="http://schemas.microsoft.com/office/drawing/2014/main" id="{D33421B9-54BE-C441-8A53-6162E35580E7}"/>
                </a:ext>
              </a:extLst>
            </p:cNvPr>
            <p:cNvPicPr>
              <a:picLocks noChangeAspect="1"/>
            </p:cNvPicPr>
            <p:nvPr/>
          </p:nvPicPr>
          <p:blipFill>
            <a:blip r:embed="rId5"/>
            <a:stretch>
              <a:fillRect/>
            </a:stretch>
          </p:blipFill>
          <p:spPr>
            <a:xfrm>
              <a:off x="8614610" y="853715"/>
              <a:ext cx="3527861" cy="5944025"/>
            </a:xfrm>
            <a:prstGeom prst="rect">
              <a:avLst/>
            </a:prstGeom>
          </p:spPr>
        </p:pic>
      </p:grpSp>
      <p:sp>
        <p:nvSpPr>
          <p:cNvPr id="16" name="Rectangle 15">
            <a:hlinkClick r:id="rId3"/>
            <a:extLst>
              <a:ext uri="{FF2B5EF4-FFF2-40B4-BE49-F238E27FC236}">
                <a16:creationId xmlns:a16="http://schemas.microsoft.com/office/drawing/2014/main" id="{0C3ADDA4-EF0C-A649-9C28-B8A650F56EC2}"/>
              </a:ext>
            </a:extLst>
          </p:cNvPr>
          <p:cNvSpPr/>
          <p:nvPr/>
        </p:nvSpPr>
        <p:spPr>
          <a:xfrm>
            <a:off x="8614610" y="60260"/>
            <a:ext cx="3534737" cy="67738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a:hlinkClick r:id="rId6"/>
            <a:extLst>
              <a:ext uri="{FF2B5EF4-FFF2-40B4-BE49-F238E27FC236}">
                <a16:creationId xmlns:a16="http://schemas.microsoft.com/office/drawing/2014/main" id="{FD0F11E6-43C4-B64F-A853-7F17ED6C8B83}"/>
              </a:ext>
            </a:extLst>
          </p:cNvPr>
          <p:cNvPicPr>
            <a:picLocks noChangeAspect="1"/>
          </p:cNvPicPr>
          <p:nvPr/>
        </p:nvPicPr>
        <p:blipFill>
          <a:blip r:embed="rId7"/>
          <a:stretch>
            <a:fillRect/>
          </a:stretch>
        </p:blipFill>
        <p:spPr>
          <a:xfrm>
            <a:off x="6794577" y="3186312"/>
            <a:ext cx="1729518" cy="2240203"/>
          </a:xfrm>
          <a:prstGeom prst="rect">
            <a:avLst/>
          </a:prstGeom>
        </p:spPr>
      </p:pic>
      <p:grpSp>
        <p:nvGrpSpPr>
          <p:cNvPr id="4" name="Group 3">
            <a:extLst>
              <a:ext uri="{FF2B5EF4-FFF2-40B4-BE49-F238E27FC236}">
                <a16:creationId xmlns:a16="http://schemas.microsoft.com/office/drawing/2014/main" id="{6F4C9FFA-4EBC-C44D-9461-E74509FFB508}"/>
              </a:ext>
            </a:extLst>
          </p:cNvPr>
          <p:cNvGrpSpPr/>
          <p:nvPr/>
        </p:nvGrpSpPr>
        <p:grpSpPr>
          <a:xfrm>
            <a:off x="6794577" y="5493983"/>
            <a:ext cx="1729518" cy="1303758"/>
            <a:chOff x="6794577" y="5493983"/>
            <a:chExt cx="1729518" cy="1303758"/>
          </a:xfrm>
        </p:grpSpPr>
        <p:sp>
          <p:nvSpPr>
            <p:cNvPr id="14" name="Rectangle 13">
              <a:hlinkClick r:id="rId8"/>
              <a:extLst>
                <a:ext uri="{FF2B5EF4-FFF2-40B4-BE49-F238E27FC236}">
                  <a16:creationId xmlns:a16="http://schemas.microsoft.com/office/drawing/2014/main" id="{E5AB2A9E-F0FB-BE4C-9D62-BBB3EC536DDE}"/>
                </a:ext>
              </a:extLst>
            </p:cNvPr>
            <p:cNvSpPr/>
            <p:nvPr/>
          </p:nvSpPr>
          <p:spPr>
            <a:xfrm>
              <a:off x="6794577" y="5493983"/>
              <a:ext cx="1729518" cy="1303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5" name="Picture 14">
              <a:hlinkClick r:id="rId8"/>
              <a:extLst>
                <a:ext uri="{FF2B5EF4-FFF2-40B4-BE49-F238E27FC236}">
                  <a16:creationId xmlns:a16="http://schemas.microsoft.com/office/drawing/2014/main" id="{8E2F5BA7-FAF0-5947-8D4E-78FFA388C768}"/>
                </a:ext>
              </a:extLst>
            </p:cNvPr>
            <p:cNvPicPr>
              <a:picLocks noChangeAspect="1"/>
            </p:cNvPicPr>
            <p:nvPr/>
          </p:nvPicPr>
          <p:blipFill>
            <a:blip r:embed="rId9"/>
            <a:stretch>
              <a:fillRect/>
            </a:stretch>
          </p:blipFill>
          <p:spPr>
            <a:xfrm>
              <a:off x="6874985" y="5900822"/>
              <a:ext cx="1593651" cy="847793"/>
            </a:xfrm>
            <a:prstGeom prst="rect">
              <a:avLst/>
            </a:prstGeom>
          </p:spPr>
        </p:pic>
        <p:pic>
          <p:nvPicPr>
            <p:cNvPr id="17" name="Picture 16">
              <a:hlinkClick r:id="rId8"/>
              <a:extLst>
                <a:ext uri="{FF2B5EF4-FFF2-40B4-BE49-F238E27FC236}">
                  <a16:creationId xmlns:a16="http://schemas.microsoft.com/office/drawing/2014/main" id="{1CB4E838-BAB2-834B-9523-A49993579DDD}"/>
                </a:ext>
              </a:extLst>
            </p:cNvPr>
            <p:cNvPicPr>
              <a:picLocks noChangeAspect="1"/>
            </p:cNvPicPr>
            <p:nvPr/>
          </p:nvPicPr>
          <p:blipFill>
            <a:blip r:embed="rId10"/>
            <a:stretch>
              <a:fillRect/>
            </a:stretch>
          </p:blipFill>
          <p:spPr>
            <a:xfrm>
              <a:off x="6882433" y="6586402"/>
              <a:ext cx="552420" cy="174448"/>
            </a:xfrm>
            <a:prstGeom prst="rect">
              <a:avLst/>
            </a:prstGeom>
          </p:spPr>
        </p:pic>
        <p:pic>
          <p:nvPicPr>
            <p:cNvPr id="18" name="Picture 17">
              <a:hlinkClick r:id="rId8"/>
              <a:extLst>
                <a:ext uri="{FF2B5EF4-FFF2-40B4-BE49-F238E27FC236}">
                  <a16:creationId xmlns:a16="http://schemas.microsoft.com/office/drawing/2014/main" id="{DF73EC9D-7E4A-4D4C-A1FF-A5A8F8E559E6}"/>
                </a:ext>
              </a:extLst>
            </p:cNvPr>
            <p:cNvPicPr>
              <a:picLocks noChangeAspect="1"/>
            </p:cNvPicPr>
            <p:nvPr/>
          </p:nvPicPr>
          <p:blipFill>
            <a:blip r:embed="rId11"/>
            <a:stretch>
              <a:fillRect/>
            </a:stretch>
          </p:blipFill>
          <p:spPr>
            <a:xfrm>
              <a:off x="6872110" y="5560981"/>
              <a:ext cx="1596525" cy="313045"/>
            </a:xfrm>
            <a:prstGeom prst="rect">
              <a:avLst/>
            </a:prstGeom>
          </p:spPr>
        </p:pic>
      </p:grpSp>
      <p:sp>
        <p:nvSpPr>
          <p:cNvPr id="9" name="Rectangle 8">
            <a:hlinkClick r:id="rId12"/>
            <a:extLst>
              <a:ext uri="{FF2B5EF4-FFF2-40B4-BE49-F238E27FC236}">
                <a16:creationId xmlns:a16="http://schemas.microsoft.com/office/drawing/2014/main" id="{FB9AFA03-17E5-0344-B44E-7E8DB4259BA8}"/>
              </a:ext>
            </a:extLst>
          </p:cNvPr>
          <p:cNvSpPr/>
          <p:nvPr/>
        </p:nvSpPr>
        <p:spPr>
          <a:xfrm>
            <a:off x="6794577" y="5426515"/>
            <a:ext cx="1729518" cy="140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7317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ECFB8A-1D91-B141-9AFC-F329FC5E2EB0}"/>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434" name="Title 1"/>
          <p:cNvSpPr>
            <a:spLocks noGrp="1"/>
          </p:cNvSpPr>
          <p:nvPr>
            <p:ph type="title"/>
          </p:nvPr>
        </p:nvSpPr>
        <p:spPr>
          <a:xfrm>
            <a:off x="1710761" y="260351"/>
            <a:ext cx="8207375" cy="682625"/>
          </a:xfrm>
        </p:spPr>
        <p:txBody>
          <a:bodyPr>
            <a:normAutofit fontScale="90000"/>
          </a:bodyPr>
          <a:lstStyle/>
          <a:p>
            <a:endParaRPr lang="da-DK" dirty="0">
              <a:ea typeface="ＭＳ Ｐゴシック" charset="-128"/>
              <a:cs typeface="ＭＳ Ｐゴシック" charset="-128"/>
            </a:endParaRPr>
          </a:p>
        </p:txBody>
      </p:sp>
      <p:sp>
        <p:nvSpPr>
          <p:cNvPr id="2" name="Rectangle 1"/>
          <p:cNvSpPr/>
          <p:nvPr/>
        </p:nvSpPr>
        <p:spPr bwMode="auto">
          <a:xfrm>
            <a:off x="1631504" y="188640"/>
            <a:ext cx="871296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36" name="Rectangle 35"/>
          <p:cNvSpPr/>
          <p:nvPr/>
        </p:nvSpPr>
        <p:spPr bwMode="auto">
          <a:xfrm>
            <a:off x="1926015" y="188640"/>
            <a:ext cx="8280920" cy="2952328"/>
          </a:xfrm>
          <a:prstGeom prst="rect">
            <a:avLst/>
          </a:prstGeom>
          <a:no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17" name="TextBox 16"/>
          <p:cNvSpPr txBox="1"/>
          <p:nvPr/>
        </p:nvSpPr>
        <p:spPr>
          <a:xfrm>
            <a:off x="1884299" y="519747"/>
            <a:ext cx="8207375" cy="738664"/>
          </a:xfrm>
          <a:prstGeom prst="rect">
            <a:avLst/>
          </a:prstGeom>
          <a:noFill/>
        </p:spPr>
        <p:txBody>
          <a:bodyPr wrap="square" rtlCol="0">
            <a:spAutoFit/>
          </a:bodyPr>
          <a:lstStyle/>
          <a:p>
            <a:pPr algn="ctr"/>
            <a:r>
              <a:rPr lang="da-DK" sz="4200" dirty="0">
                <a:solidFill>
                  <a:schemeClr val="bg1">
                    <a:lumMod val="75000"/>
                  </a:schemeClr>
                </a:solidFill>
                <a:latin typeface="Arial" panose="020B0604020202020204" pitchFamily="34" charset="0"/>
                <a:cs typeface="Arial" panose="020B0604020202020204" pitchFamily="34" charset="0"/>
              </a:rPr>
              <a:t>Computational Literacy/Fluency</a:t>
            </a:r>
          </a:p>
        </p:txBody>
      </p:sp>
      <p:pic>
        <p:nvPicPr>
          <p:cNvPr id="27" name="Picture 26">
            <a:hlinkClick r:id="rId3"/>
            <a:extLst>
              <a:ext uri="{FF2B5EF4-FFF2-40B4-BE49-F238E27FC236}">
                <a16:creationId xmlns:a16="http://schemas.microsoft.com/office/drawing/2014/main" id="{4BBA8129-5804-534D-9225-623B37BF5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72" y="2173507"/>
            <a:ext cx="5206257" cy="2952328"/>
          </a:xfrm>
          <a:prstGeom prst="rect">
            <a:avLst/>
          </a:prstGeom>
        </p:spPr>
      </p:pic>
      <p:pic>
        <p:nvPicPr>
          <p:cNvPr id="4" name="Picture 3">
            <a:hlinkClick r:id="rId5"/>
            <a:extLst>
              <a:ext uri="{FF2B5EF4-FFF2-40B4-BE49-F238E27FC236}">
                <a16:creationId xmlns:a16="http://schemas.microsoft.com/office/drawing/2014/main" id="{D01C6CE2-4896-7442-924A-7E39176F3D29}"/>
              </a:ext>
            </a:extLst>
          </p:cNvPr>
          <p:cNvPicPr>
            <a:picLocks noChangeAspect="1"/>
          </p:cNvPicPr>
          <p:nvPr/>
        </p:nvPicPr>
        <p:blipFill>
          <a:blip r:embed="rId6"/>
          <a:stretch>
            <a:fillRect/>
          </a:stretch>
        </p:blipFill>
        <p:spPr>
          <a:xfrm>
            <a:off x="6406445" y="2173508"/>
            <a:ext cx="5270041" cy="2952327"/>
          </a:xfrm>
          <a:prstGeom prst="rect">
            <a:avLst/>
          </a:prstGeom>
        </p:spPr>
      </p:pic>
      <p:sp>
        <p:nvSpPr>
          <p:cNvPr id="12" name="TextBox 11">
            <a:extLst>
              <a:ext uri="{FF2B5EF4-FFF2-40B4-BE49-F238E27FC236}">
                <a16:creationId xmlns:a16="http://schemas.microsoft.com/office/drawing/2014/main" id="{DD98919C-5901-CE44-8801-F4A9175B8279}"/>
              </a:ext>
            </a:extLst>
          </p:cNvPr>
          <p:cNvSpPr txBox="1"/>
          <p:nvPr/>
        </p:nvSpPr>
        <p:spPr>
          <a:xfrm>
            <a:off x="2111087" y="1257000"/>
            <a:ext cx="7910775" cy="400110"/>
          </a:xfrm>
          <a:prstGeom prst="rect">
            <a:avLst/>
          </a:prstGeom>
          <a:noFill/>
          <a:ln w="9525">
            <a:noFill/>
          </a:ln>
        </p:spPr>
        <p:txBody>
          <a:bodyPr wrap="square" rtlCol="0">
            <a:spAutoFit/>
          </a:bodyPr>
          <a:lstStyle/>
          <a:p>
            <a:pPr algn="ctr"/>
            <a:r>
              <a:rPr lang="en-GB" sz="2000" dirty="0">
                <a:solidFill>
                  <a:schemeClr val="bg1">
                    <a:lumMod val="75000"/>
                  </a:schemeClr>
                </a:solidFill>
                <a:latin typeface="Arial" panose="020B0604020202020204" pitchFamily="34" charset="0"/>
                <a:cs typeface="Arial" panose="020B0604020202020204" pitchFamily="34" charset="0"/>
              </a:rPr>
              <a:t>Two videos from the Lifelong Kindergarten group @ MIT Media Lab</a:t>
            </a:r>
          </a:p>
        </p:txBody>
      </p:sp>
      <p:sp>
        <p:nvSpPr>
          <p:cNvPr id="13" name="TextBox 12">
            <a:extLst>
              <a:ext uri="{FF2B5EF4-FFF2-40B4-BE49-F238E27FC236}">
                <a16:creationId xmlns:a16="http://schemas.microsoft.com/office/drawing/2014/main" id="{5FA57A98-E02A-A648-B3B8-F53ED431B85F}"/>
              </a:ext>
            </a:extLst>
          </p:cNvPr>
          <p:cNvSpPr txBox="1"/>
          <p:nvPr/>
        </p:nvSpPr>
        <p:spPr>
          <a:xfrm>
            <a:off x="2355207" y="5425204"/>
            <a:ext cx="7422535" cy="738664"/>
          </a:xfrm>
          <a:prstGeom prst="rect">
            <a:avLst/>
          </a:prstGeom>
          <a:noFill/>
          <a:ln w="9525">
            <a:noFill/>
          </a:ln>
        </p:spPr>
        <p:txBody>
          <a:bodyPr wrap="square" rtlCol="0">
            <a:spAutoFit/>
          </a:bodyPr>
          <a:lstStyle/>
          <a:p>
            <a:pPr algn="ctr"/>
            <a:r>
              <a:rPr lang="en-GB" sz="2050" dirty="0">
                <a:solidFill>
                  <a:schemeClr val="bg1">
                    <a:lumMod val="75000"/>
                  </a:schemeClr>
                </a:solidFill>
                <a:latin typeface="Arial" panose="020B0604020202020204" pitchFamily="34" charset="0"/>
                <a:cs typeface="Arial" panose="020B0604020202020204" pitchFamily="34" charset="0"/>
              </a:rPr>
              <a:t>Coding is a new way for people to share ideas with the world</a:t>
            </a:r>
          </a:p>
          <a:p>
            <a:pPr algn="ctr"/>
            <a:r>
              <a:rPr lang="en-GB" sz="2050" dirty="0">
                <a:solidFill>
                  <a:schemeClr val="bg1">
                    <a:lumMod val="75000"/>
                  </a:schemeClr>
                </a:solidFill>
                <a:latin typeface="Arial" panose="020B0604020202020204" pitchFamily="34" charset="0"/>
                <a:cs typeface="Arial" panose="020B0604020202020204" pitchFamily="34" charset="0"/>
              </a:rPr>
              <a:t>– an extended form of writing. </a:t>
            </a:r>
          </a:p>
        </p:txBody>
      </p:sp>
      <p:sp>
        <p:nvSpPr>
          <p:cNvPr id="3" name="TextBox 2">
            <a:extLst>
              <a:ext uri="{FF2B5EF4-FFF2-40B4-BE49-F238E27FC236}">
                <a16:creationId xmlns:a16="http://schemas.microsoft.com/office/drawing/2014/main" id="{88F14292-0ED2-B544-B302-46840FFA84D7}"/>
              </a:ext>
            </a:extLst>
          </p:cNvPr>
          <p:cNvSpPr txBox="1"/>
          <p:nvPr/>
        </p:nvSpPr>
        <p:spPr>
          <a:xfrm>
            <a:off x="2214136" y="6274529"/>
            <a:ext cx="7763728" cy="369332"/>
          </a:xfrm>
          <a:prstGeom prst="rect">
            <a:avLst/>
          </a:prstGeom>
          <a:noFill/>
        </p:spPr>
        <p:txBody>
          <a:bodyPr wrap="none" rtlCol="0">
            <a:spAutoFit/>
          </a:bodyPr>
          <a:lstStyle/>
          <a:p>
            <a:r>
              <a:rPr lang="en-GB" i="1" dirty="0">
                <a:solidFill>
                  <a:schemeClr val="bg1">
                    <a:lumMod val="75000"/>
                  </a:schemeClr>
                </a:solidFill>
              </a:rPr>
              <a:t>Like we learn to write and write to learn, we must learn to code and code to learn</a:t>
            </a:r>
            <a:endParaRPr lang="en-DK" dirty="0">
              <a:solidFill>
                <a:schemeClr val="bg1">
                  <a:lumMod val="75000"/>
                </a:schemeClr>
              </a:solidFill>
            </a:endParaRPr>
          </a:p>
        </p:txBody>
      </p:sp>
    </p:spTree>
    <p:extLst>
      <p:ext uri="{BB962C8B-B14F-4D97-AF65-F5344CB8AC3E}">
        <p14:creationId xmlns:p14="http://schemas.microsoft.com/office/powerpoint/2010/main" val="1671531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erson, human face, text, clothing&#10;&#10;Description automatically generated">
            <a:hlinkClick r:id="rId3"/>
            <a:extLst>
              <a:ext uri="{FF2B5EF4-FFF2-40B4-BE49-F238E27FC236}">
                <a16:creationId xmlns:a16="http://schemas.microsoft.com/office/drawing/2014/main" id="{EACF6ADC-F43B-218E-3504-E65339DDD533}"/>
              </a:ext>
            </a:extLst>
          </p:cNvPr>
          <p:cNvPicPr>
            <a:picLocks noChangeAspect="1"/>
          </p:cNvPicPr>
          <p:nvPr/>
        </p:nvPicPr>
        <p:blipFill>
          <a:blip r:embed="rId4"/>
          <a:stretch>
            <a:fillRect/>
          </a:stretch>
        </p:blipFill>
        <p:spPr>
          <a:xfrm>
            <a:off x="6191254" y="1170881"/>
            <a:ext cx="5819775" cy="3274763"/>
          </a:xfrm>
          <a:prstGeom prst="rect">
            <a:avLst/>
          </a:prstGeom>
        </p:spPr>
      </p:pic>
      <p:sp>
        <p:nvSpPr>
          <p:cNvPr id="7" name="TextBox 6">
            <a:hlinkClick r:id="rId3"/>
            <a:extLst>
              <a:ext uri="{FF2B5EF4-FFF2-40B4-BE49-F238E27FC236}">
                <a16:creationId xmlns:a16="http://schemas.microsoft.com/office/drawing/2014/main" id="{56B6B2E4-2D21-6003-EBE6-89CA28D77558}"/>
              </a:ext>
            </a:extLst>
          </p:cNvPr>
          <p:cNvSpPr txBox="1"/>
          <p:nvPr/>
        </p:nvSpPr>
        <p:spPr>
          <a:xfrm>
            <a:off x="8681224" y="1531282"/>
            <a:ext cx="2946640" cy="738664"/>
          </a:xfrm>
          <a:prstGeom prst="rect">
            <a:avLst/>
          </a:prstGeom>
          <a:noFill/>
        </p:spPr>
        <p:txBody>
          <a:bodyPr wrap="none" rtlCol="0">
            <a:spAutoFit/>
          </a:bodyPr>
          <a:lstStyle/>
          <a:p>
            <a:pPr algn="ctr"/>
            <a:r>
              <a:rPr lang="en-GB" sz="2000" b="1" dirty="0">
                <a:solidFill>
                  <a:srgbClr val="002060"/>
                </a:solidFill>
                <a:latin typeface="Arial" panose="020B0604020202020204" pitchFamily="34" charset="0"/>
                <a:cs typeface="Arial" panose="020B0604020202020204" pitchFamily="34" charset="0"/>
              </a:rPr>
              <a:t>Computational literacy</a:t>
            </a:r>
          </a:p>
          <a:p>
            <a:pPr algn="ctr"/>
            <a:endParaRPr lang="en-GB" sz="800" dirty="0">
              <a:solidFill>
                <a:srgbClr val="002060"/>
              </a:solidFill>
              <a:latin typeface="Arial" panose="020B0604020202020204" pitchFamily="34" charset="0"/>
              <a:cs typeface="Arial" panose="020B0604020202020204" pitchFamily="34" charset="0"/>
            </a:endParaRPr>
          </a:p>
          <a:p>
            <a:pPr algn="ctr"/>
            <a:r>
              <a:rPr lang="en-GB" sz="1400" dirty="0">
                <a:solidFill>
                  <a:srgbClr val="002060"/>
                </a:solidFill>
                <a:latin typeface="Arial" panose="020B0604020202020204" pitchFamily="34" charset="0"/>
                <a:cs typeface="Arial" panose="020B0604020202020204" pitchFamily="34" charset="0"/>
              </a:rPr>
              <a:t>as a driver for disciplinary renewal</a:t>
            </a:r>
          </a:p>
        </p:txBody>
      </p:sp>
      <p:sp>
        <p:nvSpPr>
          <p:cNvPr id="8" name="Title 1">
            <a:extLst>
              <a:ext uri="{FF2B5EF4-FFF2-40B4-BE49-F238E27FC236}">
                <a16:creationId xmlns:a16="http://schemas.microsoft.com/office/drawing/2014/main" id="{93A7BA2F-01BA-253C-0C47-A981EE8422FA}"/>
              </a:ext>
            </a:extLst>
          </p:cNvPr>
          <p:cNvSpPr txBox="1">
            <a:spLocks/>
          </p:cNvSpPr>
          <p:nvPr/>
        </p:nvSpPr>
        <p:spPr>
          <a:xfrm>
            <a:off x="838199" y="299738"/>
            <a:ext cx="10515600" cy="801276"/>
          </a:xfrm>
          <a:prstGeom prst="rect">
            <a:avLst/>
          </a:prstGeom>
        </p:spPr>
        <p:txBody>
          <a:bodyP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GB" sz="4800" dirty="0">
                <a:solidFill>
                  <a:srgbClr val="002060"/>
                </a:solidFill>
                <a:latin typeface="Arial" panose="020B0604020202020204" pitchFamily="34" charset="0"/>
                <a:cs typeface="Arial" panose="020B0604020202020204" pitchFamily="34" charset="0"/>
              </a:rPr>
              <a:t>To </a:t>
            </a:r>
            <a:r>
              <a:rPr lang="en-GB" sz="4800">
                <a:solidFill>
                  <a:srgbClr val="002060"/>
                </a:solidFill>
                <a:latin typeface="Arial" panose="020B0604020202020204" pitchFamily="34" charset="0"/>
                <a:cs typeface="Arial" panose="020B0604020202020204" pitchFamily="34" charset="0"/>
              </a:rPr>
              <a:t>anbefalelsesværdige præsentationer</a:t>
            </a:r>
            <a:endParaRPr lang="en-GB" sz="4800" dirty="0">
              <a:solidFill>
                <a:srgbClr val="002060"/>
              </a:solidFill>
              <a:latin typeface="Arial" panose="020B0604020202020204" pitchFamily="34" charset="0"/>
              <a:cs typeface="Arial" panose="020B0604020202020204" pitchFamily="34" charset="0"/>
            </a:endParaRPr>
          </a:p>
        </p:txBody>
      </p:sp>
      <p:pic>
        <p:nvPicPr>
          <p:cNvPr id="2" name="Picture 1">
            <a:hlinkClick r:id="rId5"/>
            <a:extLst>
              <a:ext uri="{FF2B5EF4-FFF2-40B4-BE49-F238E27FC236}">
                <a16:creationId xmlns:a16="http://schemas.microsoft.com/office/drawing/2014/main" id="{B967DA5E-3F0B-22F5-0014-16CF8AB6394F}"/>
              </a:ext>
            </a:extLst>
          </p:cNvPr>
          <p:cNvPicPr>
            <a:picLocks noChangeAspect="1"/>
          </p:cNvPicPr>
          <p:nvPr/>
        </p:nvPicPr>
        <p:blipFill>
          <a:blip r:embed="rId6"/>
          <a:stretch>
            <a:fillRect/>
          </a:stretch>
        </p:blipFill>
        <p:spPr>
          <a:xfrm>
            <a:off x="180975" y="1170881"/>
            <a:ext cx="5819775" cy="3274763"/>
          </a:xfrm>
          <a:prstGeom prst="rect">
            <a:avLst/>
          </a:prstGeom>
        </p:spPr>
      </p:pic>
      <p:sp>
        <p:nvSpPr>
          <p:cNvPr id="9" name="TextBox 8">
            <a:hlinkClick r:id="rId5"/>
            <a:extLst>
              <a:ext uri="{FF2B5EF4-FFF2-40B4-BE49-F238E27FC236}">
                <a16:creationId xmlns:a16="http://schemas.microsoft.com/office/drawing/2014/main" id="{1D5CCC33-ED23-90ED-07A8-1D424CEB6387}"/>
              </a:ext>
            </a:extLst>
          </p:cNvPr>
          <p:cNvSpPr txBox="1"/>
          <p:nvPr/>
        </p:nvSpPr>
        <p:spPr>
          <a:xfrm>
            <a:off x="180975" y="4459052"/>
            <a:ext cx="5819775" cy="1384418"/>
          </a:xfrm>
          <a:prstGeom prst="rect">
            <a:avLst/>
          </a:prstGeom>
          <a:noFill/>
        </p:spPr>
        <p:txBody>
          <a:bodyPr wrap="square" rtlCol="0">
            <a:spAutoFit/>
          </a:bodyPr>
          <a:lstStyle/>
          <a:p>
            <a:pPr algn="l"/>
            <a:r>
              <a:rPr lang="en-GB" sz="933" dirty="0">
                <a:solidFill>
                  <a:srgbClr val="333333"/>
                </a:solidFill>
                <a:highlight>
                  <a:srgbClr val="FFFFFF"/>
                </a:highlight>
                <a:latin typeface="Arial" panose="020B0604020202020204" pitchFamily="34" charset="0"/>
                <a:cs typeface="Arial" panose="020B0604020202020204" pitchFamily="34" charset="0"/>
              </a:rPr>
              <a:t>Our success as a species rests not on our running speed, thick hide or acute sense of smell, but on our ability to communicate. We communicate through symbols – you did not drag a lion to the campfire to present the concept of ‘lion’. We seem to have an unbounded ability to invent new systems of symbols. They could be called languages or more precisely (and boringly) modes of expression.</a:t>
            </a:r>
          </a:p>
          <a:p>
            <a:pPr algn="l"/>
            <a:endParaRPr lang="en-GB" sz="933" dirty="0">
              <a:solidFill>
                <a:srgbClr val="333333"/>
              </a:solidFill>
              <a:highlight>
                <a:srgbClr val="FFFFFF"/>
              </a:highlight>
              <a:latin typeface="Arial" panose="020B0604020202020204" pitchFamily="34" charset="0"/>
              <a:cs typeface="Arial" panose="020B0604020202020204" pitchFamily="34" charset="0"/>
            </a:endParaRPr>
          </a:p>
          <a:p>
            <a:pPr algn="l"/>
            <a:r>
              <a:rPr lang="en-GB" sz="933" dirty="0">
                <a:solidFill>
                  <a:srgbClr val="333333"/>
                </a:solidFill>
                <a:highlight>
                  <a:srgbClr val="FFFFFF"/>
                </a:highlight>
                <a:latin typeface="Arial" panose="020B0604020202020204" pitchFamily="34" charset="0"/>
                <a:cs typeface="Arial" panose="020B0604020202020204" pitchFamily="34" charset="0"/>
              </a:rPr>
              <a:t>In this talk I will argue that IT opens the door to a profoundly new mode of expression. The novelty of what we here call computational thinking is on par with writing and mathematics. Through anecdotal evidence from previous revolutions, I try to sketch the enormity of the revolution facing us and end with a modest proposal to improve the chances of (net) success for our journey.</a:t>
            </a:r>
            <a:endParaRPr lang="en-GB" sz="933" dirty="0">
              <a:solidFill>
                <a:srgbClr val="002060"/>
              </a:solidFill>
              <a:latin typeface="Arial" panose="020B0604020202020204" pitchFamily="34" charset="0"/>
              <a:cs typeface="Arial" panose="020B0604020202020204" pitchFamily="34" charset="0"/>
            </a:endParaRPr>
          </a:p>
        </p:txBody>
      </p:sp>
      <p:sp>
        <p:nvSpPr>
          <p:cNvPr id="10" name="TextBox 9">
            <a:hlinkClick r:id="rId3"/>
            <a:extLst>
              <a:ext uri="{FF2B5EF4-FFF2-40B4-BE49-F238E27FC236}">
                <a16:creationId xmlns:a16="http://schemas.microsoft.com/office/drawing/2014/main" id="{17A4A10B-D56D-972C-30F7-3457958C28C2}"/>
              </a:ext>
            </a:extLst>
          </p:cNvPr>
          <p:cNvSpPr txBox="1"/>
          <p:nvPr/>
        </p:nvSpPr>
        <p:spPr>
          <a:xfrm>
            <a:off x="6191253" y="4459052"/>
            <a:ext cx="5819772" cy="2102242"/>
          </a:xfrm>
          <a:prstGeom prst="rect">
            <a:avLst/>
          </a:prstGeom>
          <a:noFill/>
        </p:spPr>
        <p:txBody>
          <a:bodyPr wrap="square" rtlCol="0">
            <a:spAutoFit/>
          </a:bodyPr>
          <a:lstStyle/>
          <a:p>
            <a:pPr algn="l"/>
            <a:r>
              <a:rPr lang="en-GB" sz="933" dirty="0">
                <a:solidFill>
                  <a:srgbClr val="333333"/>
                </a:solidFill>
                <a:highlight>
                  <a:srgbClr val="FFFFFF"/>
                </a:highlight>
                <a:latin typeface="Arial" panose="020B0604020202020204" pitchFamily="34" charset="0"/>
                <a:cs typeface="Arial" panose="020B0604020202020204" pitchFamily="34" charset="0"/>
              </a:rPr>
              <a:t>Computing – using computers to solve problems – is changing the practice of the natural sciences, humanities, and social sciences. However, most educational content does not yet reflect this change and the use of computing is currently sparsely integrated into educational curriculums.</a:t>
            </a:r>
            <a:r>
              <a:rPr lang="en-GB" sz="933" dirty="0">
                <a:latin typeface="Arial" panose="020B0604020202020204" pitchFamily="34" charset="0"/>
                <a:cs typeface="Arial" panose="020B0604020202020204" pitchFamily="34" charset="0"/>
              </a:rPr>
              <a:t/>
            </a:r>
            <a:br>
              <a:rPr lang="en-GB" sz="933" dirty="0">
                <a:latin typeface="Arial" panose="020B0604020202020204" pitchFamily="34" charset="0"/>
                <a:cs typeface="Arial" panose="020B0604020202020204" pitchFamily="34" charset="0"/>
              </a:rPr>
            </a:br>
            <a:r>
              <a:rPr lang="en-GB" sz="933" dirty="0">
                <a:solidFill>
                  <a:srgbClr val="333333"/>
                </a:solidFill>
                <a:highlight>
                  <a:srgbClr val="FFFFFF"/>
                </a:highlight>
                <a:latin typeface="Arial" panose="020B0604020202020204" pitchFamily="34" charset="0"/>
                <a:cs typeface="Arial" panose="020B0604020202020204" pitchFamily="34" charset="0"/>
              </a:rPr>
              <a:t>This poses an exciting opportunity to rethink the contents of our educations and to integrate the use of computing as a natural component in the various disciplinary subjects. This opens for teaching students computational literacy and allowing them to develop computing as a natural part of their professional skill-set and identity.</a:t>
            </a:r>
          </a:p>
          <a:p>
            <a:pPr algn="l"/>
            <a:r>
              <a:rPr lang="en-GB" sz="933" dirty="0">
                <a:latin typeface="Arial" panose="020B0604020202020204" pitchFamily="34" charset="0"/>
                <a:cs typeface="Arial" panose="020B0604020202020204" pitchFamily="34" charset="0"/>
              </a:rPr>
              <a:t/>
            </a:r>
            <a:br>
              <a:rPr lang="en-GB" sz="933" dirty="0">
                <a:latin typeface="Arial" panose="020B0604020202020204" pitchFamily="34" charset="0"/>
                <a:cs typeface="Arial" panose="020B0604020202020204" pitchFamily="34" charset="0"/>
              </a:rPr>
            </a:br>
            <a:r>
              <a:rPr lang="en-GB" sz="933" dirty="0">
                <a:solidFill>
                  <a:srgbClr val="333333"/>
                </a:solidFill>
                <a:highlight>
                  <a:srgbClr val="FFFFFF"/>
                </a:highlight>
                <a:latin typeface="Arial" panose="020B0604020202020204" pitchFamily="34" charset="0"/>
                <a:cs typeface="Arial" panose="020B0604020202020204" pitchFamily="34" charset="0"/>
              </a:rPr>
              <a:t>We provide examples of how the integration of computing into science education programs has changed both the content and the form of the education. We will focus on how it provides students with opportunities to pursue realistic problems through authentic workflows, to participate in research early in their education, and to develop computational literacy through computational essays.</a:t>
            </a:r>
            <a:r>
              <a:rPr lang="en-GB" sz="933" dirty="0">
                <a:latin typeface="Arial" panose="020B0604020202020204" pitchFamily="34" charset="0"/>
                <a:cs typeface="Arial" panose="020B0604020202020204" pitchFamily="34" charset="0"/>
              </a:rPr>
              <a:t/>
            </a:r>
            <a:br>
              <a:rPr lang="en-GB" sz="933" dirty="0">
                <a:latin typeface="Arial" panose="020B0604020202020204" pitchFamily="34" charset="0"/>
                <a:cs typeface="Arial" panose="020B0604020202020204" pitchFamily="34" charset="0"/>
              </a:rPr>
            </a:br>
            <a:r>
              <a:rPr lang="en-GB" sz="933" dirty="0">
                <a:solidFill>
                  <a:srgbClr val="333333"/>
                </a:solidFill>
                <a:highlight>
                  <a:srgbClr val="FFFFFF"/>
                </a:highlight>
                <a:latin typeface="Arial" panose="020B0604020202020204" pitchFamily="34" charset="0"/>
                <a:cs typeface="Arial" panose="020B0604020202020204" pitchFamily="34" charset="0"/>
              </a:rPr>
              <a:t>We provide examples of how similar principles can be integrated in social science, such as economics, and the humanities.</a:t>
            </a:r>
            <a:endParaRPr lang="en-GB" sz="933" dirty="0">
              <a:solidFill>
                <a:srgbClr val="002060"/>
              </a:solidFill>
              <a:latin typeface="Arial" panose="020B0604020202020204" pitchFamily="34" charset="0"/>
              <a:cs typeface="Arial" panose="020B0604020202020204" pitchFamily="34" charset="0"/>
            </a:endParaRPr>
          </a:p>
        </p:txBody>
      </p:sp>
      <p:sp>
        <p:nvSpPr>
          <p:cNvPr id="5" name="TextBox 4">
            <a:hlinkClick r:id="rId5"/>
            <a:extLst>
              <a:ext uri="{FF2B5EF4-FFF2-40B4-BE49-F238E27FC236}">
                <a16:creationId xmlns:a16="http://schemas.microsoft.com/office/drawing/2014/main" id="{B490BEEE-44DA-8106-309A-86A338BB15C1}"/>
              </a:ext>
            </a:extLst>
          </p:cNvPr>
          <p:cNvSpPr txBox="1"/>
          <p:nvPr/>
        </p:nvSpPr>
        <p:spPr>
          <a:xfrm>
            <a:off x="252411" y="1788518"/>
            <a:ext cx="2838451" cy="855619"/>
          </a:xfrm>
          <a:prstGeom prst="rect">
            <a:avLst/>
          </a:prstGeom>
          <a:noFill/>
        </p:spPr>
        <p:txBody>
          <a:bodyPr wrap="square" rtlCol="0">
            <a:spAutoFit/>
          </a:bodyPr>
          <a:lstStyle/>
          <a:p>
            <a:pPr algn="ctr"/>
            <a:r>
              <a:rPr lang="en-GB" sz="1867" b="1" dirty="0">
                <a:solidFill>
                  <a:srgbClr val="002060"/>
                </a:solidFill>
                <a:latin typeface="Arial" panose="020B0604020202020204" pitchFamily="34" charset="0"/>
                <a:cs typeface="Arial" panose="020B0604020202020204" pitchFamily="34" charset="0"/>
              </a:rPr>
              <a:t>Revolution in the head</a:t>
            </a:r>
          </a:p>
          <a:p>
            <a:pPr algn="ctr"/>
            <a:endParaRPr lang="en-GB" sz="267" dirty="0">
              <a:solidFill>
                <a:srgbClr val="002060"/>
              </a:solidFill>
              <a:latin typeface="Arial" panose="020B0604020202020204" pitchFamily="34" charset="0"/>
              <a:cs typeface="Arial" panose="020B0604020202020204" pitchFamily="34" charset="0"/>
            </a:endParaRPr>
          </a:p>
          <a:p>
            <a:pPr algn="ctr"/>
            <a:r>
              <a:rPr lang="en-GB" sz="1413" dirty="0">
                <a:solidFill>
                  <a:srgbClr val="002060"/>
                </a:solidFill>
                <a:latin typeface="Arial" panose="020B0604020202020204" pitchFamily="34" charset="0"/>
                <a:cs typeface="Arial" panose="020B0604020202020204" pitchFamily="34" charset="0"/>
              </a:rPr>
              <a:t>– the long-term perspectives of</a:t>
            </a:r>
          </a:p>
          <a:p>
            <a:pPr algn="ctr"/>
            <a:r>
              <a:rPr lang="en-GB" sz="1413" dirty="0">
                <a:solidFill>
                  <a:srgbClr val="002060"/>
                </a:solidFill>
                <a:latin typeface="Arial" panose="020B0604020202020204" pitchFamily="34" charset="0"/>
                <a:cs typeface="Arial" panose="020B0604020202020204" pitchFamily="34" charset="0"/>
              </a:rPr>
              <a:t>informatics</a:t>
            </a:r>
          </a:p>
        </p:txBody>
      </p:sp>
    </p:spTree>
    <p:extLst>
      <p:ext uri="{BB962C8B-B14F-4D97-AF65-F5344CB8AC3E}">
        <p14:creationId xmlns:p14="http://schemas.microsoft.com/office/powerpoint/2010/main" val="35129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2FB3EE-E5E4-36B6-0F1F-0B5347783CF5}"/>
              </a:ext>
            </a:extLst>
          </p:cNvPr>
          <p:cNvSpPr txBox="1"/>
          <p:nvPr/>
        </p:nvSpPr>
        <p:spPr>
          <a:xfrm>
            <a:off x="2416980" y="651262"/>
            <a:ext cx="7358105" cy="1261884"/>
          </a:xfrm>
          <a:prstGeom prst="rect">
            <a:avLst/>
          </a:prstGeom>
          <a:noFill/>
        </p:spPr>
        <p:txBody>
          <a:bodyPr wrap="none" rtlCol="0">
            <a:spAutoFit/>
          </a:bodyPr>
          <a:lstStyle/>
          <a:p>
            <a:pPr algn="ctr"/>
            <a:r>
              <a:rPr lang="en-DK" sz="3200" dirty="0">
                <a:solidFill>
                  <a:schemeClr val="bg2">
                    <a:lumMod val="25000"/>
                  </a:schemeClr>
                </a:solidFill>
              </a:rPr>
              <a:t>Digitale kompetencer i alle uddannelser</a:t>
            </a:r>
          </a:p>
          <a:p>
            <a:pPr algn="ctr"/>
            <a:r>
              <a:rPr lang="en-DK" sz="4400" dirty="0">
                <a:solidFill>
                  <a:schemeClr val="bg2">
                    <a:lumMod val="25000"/>
                  </a:schemeClr>
                </a:solidFill>
              </a:rPr>
              <a:t>Vidensspredning</a:t>
            </a:r>
          </a:p>
        </p:txBody>
      </p:sp>
      <p:sp>
        <p:nvSpPr>
          <p:cNvPr id="5" name="TextBox 4">
            <a:extLst>
              <a:ext uri="{FF2B5EF4-FFF2-40B4-BE49-F238E27FC236}">
                <a16:creationId xmlns:a16="http://schemas.microsoft.com/office/drawing/2014/main" id="{8369219A-5302-0839-D884-EFD37C791B01}"/>
              </a:ext>
            </a:extLst>
          </p:cNvPr>
          <p:cNvSpPr txBox="1"/>
          <p:nvPr/>
        </p:nvSpPr>
        <p:spPr>
          <a:xfrm>
            <a:off x="2987227" y="5492269"/>
            <a:ext cx="6217543" cy="830997"/>
          </a:xfrm>
          <a:prstGeom prst="rect">
            <a:avLst/>
          </a:prstGeom>
          <a:noFill/>
        </p:spPr>
        <p:txBody>
          <a:bodyPr wrap="square" rtlCol="0">
            <a:spAutoFit/>
          </a:bodyPr>
          <a:lstStyle/>
          <a:p>
            <a:pPr algn="ctr"/>
            <a:r>
              <a:rPr lang="da-DK" sz="1600" dirty="0">
                <a:solidFill>
                  <a:schemeClr val="bg2">
                    <a:lumMod val="25000"/>
                  </a:schemeClr>
                </a:solidFill>
                <a:latin typeface="Arial" panose="020B0604020202020204" pitchFamily="34" charset="0"/>
                <a:cs typeface="Arial" panose="020B0604020202020204" pitchFamily="34" charset="0"/>
              </a:rPr>
              <a:t>De seneste år har It-vest organiseret en lang række</a:t>
            </a:r>
          </a:p>
          <a:p>
            <a:pPr algn="ctr"/>
            <a:r>
              <a:rPr lang="da-DK" sz="1600" dirty="0">
                <a:solidFill>
                  <a:schemeClr val="bg2">
                    <a:lumMod val="2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konferencer og webinarer</a:t>
            </a:r>
            <a:r>
              <a:rPr lang="da-DK" sz="1600" dirty="0">
                <a:solidFill>
                  <a:schemeClr val="bg2">
                    <a:lumMod val="25000"/>
                  </a:schemeClr>
                </a:solidFill>
                <a:latin typeface="Arial" panose="020B0604020202020204" pitchFamily="34" charset="0"/>
                <a:cs typeface="Arial" panose="020B0604020202020204" pitchFamily="34" charset="0"/>
              </a:rPr>
              <a:t> samt podcastserien</a:t>
            </a:r>
          </a:p>
          <a:p>
            <a:pPr algn="ctr"/>
            <a:r>
              <a:rPr lang="da-DK" sz="1600" dirty="0">
                <a:solidFill>
                  <a:schemeClr val="bg2">
                    <a:lumMod val="25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rPr>
              <a:t>Computational thinking – at tænke med maskiner</a:t>
            </a:r>
            <a:endParaRPr lang="da-DK" sz="1600" dirty="0">
              <a:solidFill>
                <a:schemeClr val="bg2">
                  <a:lumMod val="25000"/>
                </a:schemeClr>
              </a:solidFill>
              <a:latin typeface="Arial" panose="020B0604020202020204" pitchFamily="34" charset="0"/>
              <a:cs typeface="Arial" panose="020B0604020202020204" pitchFamily="34" charset="0"/>
            </a:endParaRPr>
          </a:p>
        </p:txBody>
      </p:sp>
      <p:pic>
        <p:nvPicPr>
          <p:cNvPr id="6" name="Picture 14" descr="Logo for It-vests podcast-serie 'Computational Thinking - at tænke med maskiner'">
            <a:hlinkClick r:id="rId3"/>
            <a:extLst>
              <a:ext uri="{FF2B5EF4-FFF2-40B4-BE49-F238E27FC236}">
                <a16:creationId xmlns:a16="http://schemas.microsoft.com/office/drawing/2014/main" id="{16A6F27A-24AB-07BE-5768-326ACFF9F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9458" y="2665744"/>
            <a:ext cx="2294648" cy="2294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oup of people in a conference&#10;&#10;Description automatically generated with low confidence">
            <a:hlinkClick r:id="rId2"/>
            <a:extLst>
              <a:ext uri="{FF2B5EF4-FFF2-40B4-BE49-F238E27FC236}">
                <a16:creationId xmlns:a16="http://schemas.microsoft.com/office/drawing/2014/main" id="{4FC948B6-C012-2888-53DB-E8F4E9219674}"/>
              </a:ext>
            </a:extLst>
          </p:cNvPr>
          <p:cNvPicPr>
            <a:picLocks noChangeAspect="1"/>
          </p:cNvPicPr>
          <p:nvPr/>
        </p:nvPicPr>
        <p:blipFill>
          <a:blip r:embed="rId5"/>
          <a:stretch>
            <a:fillRect/>
          </a:stretch>
        </p:blipFill>
        <p:spPr>
          <a:xfrm>
            <a:off x="487894" y="2665744"/>
            <a:ext cx="4451406" cy="2294648"/>
          </a:xfrm>
          <a:prstGeom prst="rect">
            <a:avLst/>
          </a:prstGeom>
        </p:spPr>
      </p:pic>
      <p:pic>
        <p:nvPicPr>
          <p:cNvPr id="10" name="Picture 9" descr="A close-up of a book cover&#10;&#10;Description automatically generated">
            <a:hlinkClick r:id="rId2"/>
            <a:extLst>
              <a:ext uri="{FF2B5EF4-FFF2-40B4-BE49-F238E27FC236}">
                <a16:creationId xmlns:a16="http://schemas.microsoft.com/office/drawing/2014/main" id="{73310D30-9E7A-526C-4341-A74F57C9037B}"/>
              </a:ext>
            </a:extLst>
          </p:cNvPr>
          <p:cNvPicPr>
            <a:picLocks noChangeAspect="1"/>
          </p:cNvPicPr>
          <p:nvPr/>
        </p:nvPicPr>
        <p:blipFill>
          <a:blip r:embed="rId6"/>
          <a:stretch>
            <a:fillRect/>
          </a:stretch>
        </p:blipFill>
        <p:spPr>
          <a:xfrm>
            <a:off x="5132300" y="2665744"/>
            <a:ext cx="4084157" cy="2294648"/>
          </a:xfrm>
          <a:prstGeom prst="rect">
            <a:avLst/>
          </a:prstGeom>
        </p:spPr>
      </p:pic>
    </p:spTree>
    <p:extLst>
      <p:ext uri="{BB962C8B-B14F-4D97-AF65-F5344CB8AC3E}">
        <p14:creationId xmlns:p14="http://schemas.microsoft.com/office/powerpoint/2010/main" val="3734991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A7CDCD20-E2E3-B143-AB38-FF7EA5A5BD67}"/>
              </a:ext>
            </a:extLst>
          </p:cNvPr>
          <p:cNvPicPr>
            <a:picLocks noChangeAspect="1"/>
          </p:cNvPicPr>
          <p:nvPr/>
        </p:nvPicPr>
        <p:blipFill>
          <a:blip r:embed="rId3"/>
          <a:stretch>
            <a:fillRect/>
          </a:stretch>
        </p:blipFill>
        <p:spPr>
          <a:xfrm>
            <a:off x="2155046" y="2501432"/>
            <a:ext cx="3755492" cy="3755492"/>
          </a:xfrm>
          <a:prstGeom prst="rect">
            <a:avLst/>
          </a:prstGeom>
        </p:spPr>
      </p:pic>
      <p:sp>
        <p:nvSpPr>
          <p:cNvPr id="7" name="Rectangle 6">
            <a:hlinkClick r:id="rId2"/>
            <a:extLst>
              <a:ext uri="{FF2B5EF4-FFF2-40B4-BE49-F238E27FC236}">
                <a16:creationId xmlns:a16="http://schemas.microsoft.com/office/drawing/2014/main" id="{C148B1E5-6FE3-8041-9EF5-0499F0810EF8}"/>
              </a:ext>
            </a:extLst>
          </p:cNvPr>
          <p:cNvSpPr/>
          <p:nvPr/>
        </p:nvSpPr>
        <p:spPr>
          <a:xfrm>
            <a:off x="6306178" y="2501432"/>
            <a:ext cx="3755492" cy="3755492"/>
          </a:xfrm>
          <a:prstGeom prst="rect">
            <a:avLst/>
          </a:prstGeom>
          <a:solidFill>
            <a:schemeClr val="bg1"/>
          </a:solidFill>
          <a:ln w="12700">
            <a:solidFill>
              <a:srgbClr val="F7A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a:p>
            <a:pPr algn="ctr"/>
            <a:endParaRPr lang="en-DK" dirty="0"/>
          </a:p>
        </p:txBody>
      </p:sp>
      <p:pic>
        <p:nvPicPr>
          <p:cNvPr id="15" name="Picture 14">
            <a:hlinkClick r:id="rId2"/>
            <a:extLst>
              <a:ext uri="{FF2B5EF4-FFF2-40B4-BE49-F238E27FC236}">
                <a16:creationId xmlns:a16="http://schemas.microsoft.com/office/drawing/2014/main" id="{94A98F76-7078-2646-80B3-7045E8F2C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5046" y="557217"/>
            <a:ext cx="7906622" cy="1667869"/>
          </a:xfrm>
          <a:prstGeom prst="rect">
            <a:avLst/>
          </a:prstGeom>
        </p:spPr>
      </p:pic>
      <p:sp>
        <p:nvSpPr>
          <p:cNvPr id="6" name="TextBox 5">
            <a:hlinkClick r:id="rId2"/>
            <a:extLst>
              <a:ext uri="{FF2B5EF4-FFF2-40B4-BE49-F238E27FC236}">
                <a16:creationId xmlns:a16="http://schemas.microsoft.com/office/drawing/2014/main" id="{365D2B6D-D0AE-224F-8383-C1C4A4EDB552}"/>
              </a:ext>
            </a:extLst>
          </p:cNvPr>
          <p:cNvSpPr txBox="1"/>
          <p:nvPr/>
        </p:nvSpPr>
        <p:spPr>
          <a:xfrm>
            <a:off x="6455128" y="2582069"/>
            <a:ext cx="3523458" cy="3600986"/>
          </a:xfrm>
          <a:prstGeom prst="rect">
            <a:avLst/>
          </a:prstGeom>
          <a:noFill/>
        </p:spPr>
        <p:txBody>
          <a:bodyPr wrap="square" rtlCol="0">
            <a:spAutoFit/>
          </a:bodyPr>
          <a:lstStyle/>
          <a:p>
            <a:r>
              <a:rPr lang="da-DK" sz="1200" b="1" dirty="0"/>
              <a:t>Computational thinking – at tænke med maskiner</a:t>
            </a:r>
          </a:p>
          <a:p>
            <a:r>
              <a:rPr lang="da-DK" sz="1200" dirty="0"/>
              <a:t>er en podcast-serie fra It-vest om informatik og brugen af computationelle metoder i forskning og uddannelse.</a:t>
            </a:r>
          </a:p>
          <a:p>
            <a:endParaRPr lang="da-DK" sz="1200" dirty="0"/>
          </a:p>
          <a:p>
            <a:r>
              <a:rPr lang="da-DK" sz="1200" dirty="0"/>
              <a:t>I podcast-serien undersøger vi, hvordan såkaldte computationelle metoder kan spille en rolle i forskning, fra fysik over antropologi til litteraturvidenskab.</a:t>
            </a:r>
          </a:p>
          <a:p>
            <a:endParaRPr lang="da-DK" sz="1200" dirty="0"/>
          </a:p>
          <a:p>
            <a:r>
              <a:rPr lang="da-DK" sz="1200" dirty="0"/>
              <a:t>Den primære målgruppe for podcast-serien er gymnasielærere og -elever, men serien er i øvrigt relevant for alle med interesse for den digitale udvikling i samfundet og specielt inden for uddannelse og forskning i alle fag.</a:t>
            </a:r>
          </a:p>
          <a:p>
            <a:endParaRPr lang="da-DK" sz="1200" dirty="0"/>
          </a:p>
          <a:p>
            <a:r>
              <a:rPr lang="da-DK" sz="1200" dirty="0"/>
              <a:t>Der er indtil videre 34 episoder, men flere er på vej. Lyt med og bliv overrasket, informeret og nysgerrig på mere...</a:t>
            </a:r>
          </a:p>
        </p:txBody>
      </p:sp>
    </p:spTree>
    <p:extLst>
      <p:ext uri="{BB962C8B-B14F-4D97-AF65-F5344CB8AC3E}">
        <p14:creationId xmlns:p14="http://schemas.microsoft.com/office/powerpoint/2010/main" val="108811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2FB3EE-E5E4-36B6-0F1F-0B5347783CF5}"/>
              </a:ext>
            </a:extLst>
          </p:cNvPr>
          <p:cNvSpPr txBox="1"/>
          <p:nvPr/>
        </p:nvSpPr>
        <p:spPr>
          <a:xfrm>
            <a:off x="2416979" y="651262"/>
            <a:ext cx="7358105" cy="1261884"/>
          </a:xfrm>
          <a:prstGeom prst="rect">
            <a:avLst/>
          </a:prstGeom>
          <a:noFill/>
        </p:spPr>
        <p:txBody>
          <a:bodyPr wrap="none" rtlCol="0">
            <a:spAutoFit/>
          </a:bodyPr>
          <a:lstStyle/>
          <a:p>
            <a:pPr algn="ctr"/>
            <a:r>
              <a:rPr lang="en-DK" sz="3200" dirty="0">
                <a:solidFill>
                  <a:schemeClr val="bg2">
                    <a:lumMod val="25000"/>
                  </a:schemeClr>
                </a:solidFill>
              </a:rPr>
              <a:t>Digitale kompetencer i alle uddannelser</a:t>
            </a:r>
          </a:p>
          <a:p>
            <a:pPr algn="ctr"/>
            <a:r>
              <a:rPr lang="en-DK" sz="4400" dirty="0">
                <a:solidFill>
                  <a:schemeClr val="bg2">
                    <a:lumMod val="25000"/>
                  </a:schemeClr>
                </a:solidFill>
              </a:rPr>
              <a:t>Netværksdannelse</a:t>
            </a:r>
          </a:p>
        </p:txBody>
      </p:sp>
      <p:pic>
        <p:nvPicPr>
          <p:cNvPr id="4" name="Picture 3" descr="Graphical user interface, text, application&#10;&#10;Description automatically generated">
            <a:hlinkClick r:id="rId2"/>
            <a:extLst>
              <a:ext uri="{FF2B5EF4-FFF2-40B4-BE49-F238E27FC236}">
                <a16:creationId xmlns:a16="http://schemas.microsoft.com/office/drawing/2014/main" id="{9DF40775-9573-FCD6-D850-8F21D8164196}"/>
              </a:ext>
            </a:extLst>
          </p:cNvPr>
          <p:cNvPicPr>
            <a:picLocks noChangeAspect="1"/>
          </p:cNvPicPr>
          <p:nvPr/>
        </p:nvPicPr>
        <p:blipFill>
          <a:blip r:embed="rId3"/>
          <a:stretch>
            <a:fillRect/>
          </a:stretch>
        </p:blipFill>
        <p:spPr>
          <a:xfrm>
            <a:off x="986192" y="2537091"/>
            <a:ext cx="10219615" cy="2947459"/>
          </a:xfrm>
          <a:prstGeom prst="rect">
            <a:avLst/>
          </a:prstGeom>
        </p:spPr>
      </p:pic>
    </p:spTree>
    <p:extLst>
      <p:ext uri="{BB962C8B-B14F-4D97-AF65-F5344CB8AC3E}">
        <p14:creationId xmlns:p14="http://schemas.microsoft.com/office/powerpoint/2010/main" val="3853140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1631504" y="188640"/>
            <a:ext cx="8928992" cy="864096"/>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2" name="Rectangle 1"/>
          <p:cNvSpPr/>
          <p:nvPr/>
        </p:nvSpPr>
        <p:spPr bwMode="auto">
          <a:xfrm>
            <a:off x="1919536" y="188640"/>
            <a:ext cx="8352928" cy="864096"/>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7" name="TextBox 6"/>
          <p:cNvSpPr txBox="1"/>
          <p:nvPr/>
        </p:nvSpPr>
        <p:spPr>
          <a:xfrm>
            <a:off x="7744407" y="4726860"/>
            <a:ext cx="2074607" cy="584775"/>
          </a:xfrm>
          <a:prstGeom prst="rect">
            <a:avLst/>
          </a:prstGeom>
          <a:noFill/>
        </p:spPr>
        <p:txBody>
          <a:bodyPr wrap="none" rtlCol="0">
            <a:spAutoFit/>
          </a:bodyPr>
          <a:lstStyle/>
          <a:p>
            <a:pPr algn="ctr"/>
            <a:r>
              <a:rPr lang="da-DK" sz="3200">
                <a:solidFill>
                  <a:srgbClr val="A50021"/>
                </a:solidFill>
                <a:latin typeface="Arial" panose="020B0604020202020204" pitchFamily="34" charset="0"/>
              </a:rPr>
              <a:t>Matematik</a:t>
            </a:r>
          </a:p>
        </p:txBody>
      </p:sp>
      <p:sp>
        <p:nvSpPr>
          <p:cNvPr id="8" name="TextBox 7"/>
          <p:cNvSpPr txBox="1"/>
          <p:nvPr/>
        </p:nvSpPr>
        <p:spPr>
          <a:xfrm>
            <a:off x="4822707" y="4730880"/>
            <a:ext cx="2165978" cy="584775"/>
          </a:xfrm>
          <a:prstGeom prst="rect">
            <a:avLst/>
          </a:prstGeom>
          <a:noFill/>
        </p:spPr>
        <p:txBody>
          <a:bodyPr wrap="none" rtlCol="0">
            <a:spAutoFit/>
          </a:bodyPr>
          <a:lstStyle/>
          <a:p>
            <a:pPr algn="ctr"/>
            <a:r>
              <a:rPr lang="da-DK" sz="3200" b="1">
                <a:solidFill>
                  <a:srgbClr val="A50021"/>
                </a:solidFill>
                <a:latin typeface="Arial" panose="020B0604020202020204" pitchFamily="34" charset="0"/>
              </a:rPr>
              <a:t>Informatik</a:t>
            </a:r>
          </a:p>
        </p:txBody>
      </p:sp>
      <p:sp>
        <p:nvSpPr>
          <p:cNvPr id="11" name="Rectangle 10"/>
          <p:cNvSpPr/>
          <p:nvPr/>
        </p:nvSpPr>
        <p:spPr bwMode="auto">
          <a:xfrm>
            <a:off x="1919536" y="4592136"/>
            <a:ext cx="8352928" cy="864096"/>
          </a:xfrm>
          <a:prstGeom prst="rect">
            <a:avLst/>
          </a:prstGeom>
          <a:noFill/>
          <a:ln w="9525" cap="flat" cmpd="sng" algn="ctr">
            <a:solidFill>
              <a:srgbClr val="A5002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38" name="TextBox 37"/>
          <p:cNvSpPr txBox="1"/>
          <p:nvPr/>
        </p:nvSpPr>
        <p:spPr>
          <a:xfrm>
            <a:off x="1904355" y="568251"/>
            <a:ext cx="8519818" cy="1754326"/>
          </a:xfrm>
          <a:prstGeom prst="rect">
            <a:avLst/>
          </a:prstGeom>
          <a:noFill/>
        </p:spPr>
        <p:txBody>
          <a:bodyPr wrap="square" rtlCol="0">
            <a:spAutoFit/>
          </a:bodyPr>
          <a:lstStyle/>
          <a:p>
            <a:pPr algn="ctr"/>
            <a:r>
              <a:rPr lang="en-GB" sz="4400" b="1" dirty="0">
                <a:solidFill>
                  <a:srgbClr val="002060"/>
                </a:solidFill>
                <a:latin typeface="Arial" panose="020B0604020202020204" pitchFamily="34" charset="0"/>
                <a:ea typeface="Arial" charset="0"/>
                <a:cs typeface="Arial" panose="020B0604020202020204" pitchFamily="34" charset="0"/>
              </a:rPr>
              <a:t>Vision/strategi</a:t>
            </a:r>
          </a:p>
          <a:p>
            <a:pPr algn="ctr"/>
            <a:r>
              <a:rPr lang="en-GB" sz="3200" dirty="0" err="1">
                <a:solidFill>
                  <a:srgbClr val="A50021"/>
                </a:solidFill>
                <a:latin typeface="Arial" panose="020B0604020202020204" pitchFamily="34" charset="0"/>
              </a:rPr>
              <a:t>Informatik</a:t>
            </a:r>
            <a:r>
              <a:rPr lang="en-GB" sz="3200" dirty="0">
                <a:solidFill>
                  <a:srgbClr val="A50021"/>
                </a:solidFill>
                <a:latin typeface="Arial" panose="020B0604020202020204" pitchFamily="34" charset="0"/>
              </a:rPr>
              <a:t> – et </a:t>
            </a:r>
            <a:r>
              <a:rPr lang="en-GB" sz="3200" dirty="0" err="1">
                <a:solidFill>
                  <a:srgbClr val="A50021"/>
                </a:solidFill>
                <a:latin typeface="Arial" panose="020B0604020202020204" pitchFamily="34" charset="0"/>
              </a:rPr>
              <a:t>alment</a:t>
            </a:r>
            <a:r>
              <a:rPr lang="en-GB" sz="3200" dirty="0">
                <a:solidFill>
                  <a:srgbClr val="A50021"/>
                </a:solidFill>
                <a:latin typeface="Arial" panose="020B0604020202020204" pitchFamily="34" charset="0"/>
              </a:rPr>
              <a:t> </a:t>
            </a:r>
            <a:r>
              <a:rPr lang="en-GB" sz="3200" dirty="0" err="1">
                <a:solidFill>
                  <a:srgbClr val="A50021"/>
                </a:solidFill>
                <a:latin typeface="Arial" panose="020B0604020202020204" pitchFamily="34" charset="0"/>
              </a:rPr>
              <a:t>dannelsesfag</a:t>
            </a:r>
            <a:endParaRPr lang="en-GB" sz="3200" dirty="0">
              <a:solidFill>
                <a:srgbClr val="A50021"/>
              </a:solidFill>
              <a:latin typeface="Arial" panose="020B0604020202020204" pitchFamily="34" charset="0"/>
            </a:endParaRPr>
          </a:p>
          <a:p>
            <a:pPr algn="ctr"/>
            <a:r>
              <a:rPr lang="en-GB" sz="3200" dirty="0" err="1">
                <a:solidFill>
                  <a:srgbClr val="A50021"/>
                </a:solidFill>
                <a:latin typeface="Arial" panose="020B0604020202020204" pitchFamily="34" charset="0"/>
              </a:rPr>
              <a:t>og</a:t>
            </a:r>
            <a:r>
              <a:rPr lang="en-GB" sz="3200" dirty="0">
                <a:solidFill>
                  <a:srgbClr val="A50021"/>
                </a:solidFill>
                <a:latin typeface="Arial" panose="020B0604020202020204" pitchFamily="34" charset="0"/>
              </a:rPr>
              <a:t> </a:t>
            </a:r>
            <a:r>
              <a:rPr lang="en-GB" sz="3200" dirty="0" err="1">
                <a:solidFill>
                  <a:srgbClr val="A50021"/>
                </a:solidFill>
                <a:latin typeface="Arial" panose="020B0604020202020204" pitchFamily="34" charset="0"/>
              </a:rPr>
              <a:t>en</a:t>
            </a:r>
            <a:r>
              <a:rPr lang="en-GB" sz="3200" dirty="0">
                <a:solidFill>
                  <a:srgbClr val="A50021"/>
                </a:solidFill>
                <a:latin typeface="Arial" panose="020B0604020202020204" pitchFamily="34" charset="0"/>
              </a:rPr>
              <a:t> fundamental </a:t>
            </a:r>
            <a:r>
              <a:rPr lang="en-GB" sz="3200" dirty="0" err="1">
                <a:solidFill>
                  <a:srgbClr val="A50021"/>
                </a:solidFill>
                <a:latin typeface="Arial" panose="020B0604020202020204" pitchFamily="34" charset="0"/>
              </a:rPr>
              <a:t>kompetence</a:t>
            </a:r>
            <a:r>
              <a:rPr lang="en-GB" sz="3200" dirty="0">
                <a:solidFill>
                  <a:srgbClr val="A50021"/>
                </a:solidFill>
                <a:latin typeface="Arial" panose="020B0604020202020204" pitchFamily="34" charset="0"/>
              </a:rPr>
              <a:t> for alle</a:t>
            </a:r>
          </a:p>
        </p:txBody>
      </p:sp>
      <p:sp>
        <p:nvSpPr>
          <p:cNvPr id="39" name="TextBox 38"/>
          <p:cNvSpPr txBox="1"/>
          <p:nvPr/>
        </p:nvSpPr>
        <p:spPr>
          <a:xfrm>
            <a:off x="1919536" y="5744264"/>
            <a:ext cx="8352928" cy="738664"/>
          </a:xfrm>
          <a:prstGeom prst="rect">
            <a:avLst/>
          </a:prstGeom>
          <a:noFill/>
          <a:ln w="57150" cmpd="thinThick">
            <a:solidFill>
              <a:srgbClr val="A50021"/>
            </a:solidFill>
          </a:ln>
        </p:spPr>
        <p:txBody>
          <a:bodyPr wrap="square" rtlCol="0">
            <a:spAutoFit/>
          </a:bodyPr>
          <a:lstStyle/>
          <a:p>
            <a:pPr algn="ctr"/>
            <a:r>
              <a:rPr lang="da-DK" dirty="0">
                <a:solidFill>
                  <a:srgbClr val="000066"/>
                </a:solidFill>
                <a:latin typeface="Arial" panose="020B0604020202020204" pitchFamily="34" charset="0"/>
                <a:cs typeface="Arial" panose="020B0604020202020204" pitchFamily="34" charset="0"/>
              </a:rPr>
              <a:t>Matematik er (primært) naturvidenskabernes sprog</a:t>
            </a:r>
            <a:endParaRPr lang="da-DK" sz="2400" dirty="0">
              <a:solidFill>
                <a:srgbClr val="000066"/>
              </a:solidFill>
              <a:latin typeface="Arial" panose="020B0604020202020204" pitchFamily="34" charset="0"/>
              <a:cs typeface="Arial" panose="020B0604020202020204" pitchFamily="34" charset="0"/>
            </a:endParaRPr>
          </a:p>
          <a:p>
            <a:pPr algn="ctr"/>
            <a:r>
              <a:rPr lang="da-DK" sz="2400" b="1" dirty="0">
                <a:solidFill>
                  <a:srgbClr val="000066"/>
                </a:solidFill>
                <a:latin typeface="Arial" panose="020B0604020202020204" pitchFamily="34" charset="0"/>
                <a:cs typeface="Arial" panose="020B0604020202020204" pitchFamily="34" charset="0"/>
              </a:rPr>
              <a:t>Informatik er et sprog for alle fag og discipliner</a:t>
            </a:r>
          </a:p>
        </p:txBody>
      </p:sp>
      <p:sp>
        <p:nvSpPr>
          <p:cNvPr id="6" name="TextBox 5"/>
          <p:cNvSpPr txBox="1"/>
          <p:nvPr/>
        </p:nvSpPr>
        <p:spPr>
          <a:xfrm>
            <a:off x="1919536" y="2791936"/>
            <a:ext cx="8352928" cy="1569660"/>
          </a:xfrm>
          <a:prstGeom prst="rect">
            <a:avLst/>
          </a:prstGeom>
          <a:noFill/>
        </p:spPr>
        <p:txBody>
          <a:bodyPr wrap="square" rtlCol="0">
            <a:spAutoFit/>
          </a:bodyPr>
          <a:lstStyle/>
          <a:p>
            <a:pPr algn="ctr"/>
            <a:r>
              <a:rPr lang="da-DK" sz="9600" dirty="0">
                <a:solidFill>
                  <a:srgbClr val="C00000"/>
                </a:solidFill>
                <a:latin typeface="Arial" panose="020B0604020202020204" pitchFamily="34" charset="0"/>
                <a:cs typeface="Arial" panose="020B0604020202020204" pitchFamily="34" charset="0"/>
              </a:rPr>
              <a:t>Informatik</a:t>
            </a:r>
          </a:p>
        </p:txBody>
      </p:sp>
      <p:grpSp>
        <p:nvGrpSpPr>
          <p:cNvPr id="5" name="Group 4"/>
          <p:cNvGrpSpPr/>
          <p:nvPr/>
        </p:nvGrpSpPr>
        <p:grpSpPr>
          <a:xfrm>
            <a:off x="1919536" y="2535842"/>
            <a:ext cx="8352928" cy="2056294"/>
            <a:chOff x="395536" y="2668850"/>
            <a:chExt cx="8352928" cy="2056294"/>
          </a:xfrm>
        </p:grpSpPr>
        <p:sp>
          <p:nvSpPr>
            <p:cNvPr id="32" name="Rectangle 31"/>
            <p:cNvSpPr/>
            <p:nvPr/>
          </p:nvSpPr>
          <p:spPr bwMode="auto">
            <a:xfrm>
              <a:off x="395536" y="2708920"/>
              <a:ext cx="8352928" cy="2016224"/>
            </a:xfrm>
            <a:prstGeom prst="rect">
              <a:avLst/>
            </a:prstGeom>
            <a:solidFill>
              <a:schemeClr val="bg1">
                <a:alpha val="75000"/>
              </a:schemeClr>
            </a:solidFill>
            <a:ln w="9525" cap="flat" cmpd="sng" algn="ctr">
              <a:solidFill>
                <a:srgbClr val="A5002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GB" sz="2000" dirty="0">
                <a:solidFill>
                  <a:srgbClr val="A50021"/>
                </a:solidFill>
                <a:latin typeface="Arial" panose="020B0604020202020204" pitchFamily="34" charset="0"/>
                <a:cs typeface="Arial" panose="020B0604020202020204" pitchFamily="34" charset="0"/>
              </a:endParaRPr>
            </a:p>
          </p:txBody>
        </p:sp>
        <p:grpSp>
          <p:nvGrpSpPr>
            <p:cNvPr id="3" name="Group 2"/>
            <p:cNvGrpSpPr/>
            <p:nvPr/>
          </p:nvGrpSpPr>
          <p:grpSpPr>
            <a:xfrm>
              <a:off x="547567" y="2668850"/>
              <a:ext cx="7835614" cy="1953508"/>
              <a:chOff x="547567" y="2668850"/>
              <a:chExt cx="7835614" cy="1953508"/>
            </a:xfrm>
          </p:grpSpPr>
          <p:sp>
            <p:nvSpPr>
              <p:cNvPr id="30" name="TextBox 29"/>
              <p:cNvSpPr txBox="1"/>
              <p:nvPr/>
            </p:nvSpPr>
            <p:spPr>
              <a:xfrm>
                <a:off x="4829702" y="4253026"/>
                <a:ext cx="1043877"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Kinesisk</a:t>
                </a:r>
              </a:p>
            </p:txBody>
          </p:sp>
          <p:grpSp>
            <p:nvGrpSpPr>
              <p:cNvPr id="21" name="Group 20"/>
              <p:cNvGrpSpPr/>
              <p:nvPr/>
            </p:nvGrpSpPr>
            <p:grpSpPr>
              <a:xfrm>
                <a:off x="547567" y="2668850"/>
                <a:ext cx="7835614" cy="1953508"/>
                <a:chOff x="691583" y="2668850"/>
                <a:chExt cx="7835614" cy="1953508"/>
              </a:xfrm>
            </p:grpSpPr>
            <p:sp>
              <p:nvSpPr>
                <p:cNvPr id="4" name="TextBox 3"/>
                <p:cNvSpPr txBox="1"/>
                <p:nvPr/>
              </p:nvSpPr>
              <p:spPr>
                <a:xfrm>
                  <a:off x="691583" y="4149080"/>
                  <a:ext cx="966932"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Historie</a:t>
                  </a:r>
                </a:p>
              </p:txBody>
            </p:sp>
            <p:sp>
              <p:nvSpPr>
                <p:cNvPr id="13" name="TextBox 12"/>
                <p:cNvSpPr txBox="1"/>
                <p:nvPr/>
              </p:nvSpPr>
              <p:spPr>
                <a:xfrm>
                  <a:off x="1803392" y="4077072"/>
                  <a:ext cx="723275"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Fysik</a:t>
                  </a:r>
                </a:p>
              </p:txBody>
            </p:sp>
            <p:sp>
              <p:nvSpPr>
                <p:cNvPr id="14" name="TextBox 13"/>
                <p:cNvSpPr txBox="1"/>
                <p:nvPr/>
              </p:nvSpPr>
              <p:spPr>
                <a:xfrm>
                  <a:off x="5995632" y="3933056"/>
                  <a:ext cx="710451"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Kemi</a:t>
                  </a:r>
                </a:p>
              </p:txBody>
            </p:sp>
            <p:sp>
              <p:nvSpPr>
                <p:cNvPr id="15" name="TextBox 14"/>
                <p:cNvSpPr txBox="1"/>
                <p:nvPr/>
              </p:nvSpPr>
              <p:spPr>
                <a:xfrm>
                  <a:off x="2251764" y="3284984"/>
                  <a:ext cx="2262159"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Samfundsvidenskab</a:t>
                  </a:r>
                </a:p>
              </p:txBody>
            </p:sp>
            <p:sp>
              <p:nvSpPr>
                <p:cNvPr id="16" name="TextBox 15"/>
                <p:cNvSpPr txBox="1"/>
                <p:nvPr/>
              </p:nvSpPr>
              <p:spPr>
                <a:xfrm>
                  <a:off x="2751217" y="4181018"/>
                  <a:ext cx="1890262"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Oldtidskundskab</a:t>
                  </a:r>
                </a:p>
              </p:txBody>
            </p:sp>
            <p:sp>
              <p:nvSpPr>
                <p:cNvPr id="17" name="TextBox 16"/>
                <p:cNvSpPr txBox="1"/>
                <p:nvPr/>
              </p:nvSpPr>
              <p:spPr>
                <a:xfrm>
                  <a:off x="2856386" y="2884874"/>
                  <a:ext cx="787395"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Musik</a:t>
                  </a:r>
                </a:p>
              </p:txBody>
            </p:sp>
            <p:sp>
              <p:nvSpPr>
                <p:cNvPr id="18" name="TextBox 17"/>
                <p:cNvSpPr txBox="1"/>
                <p:nvPr/>
              </p:nvSpPr>
              <p:spPr>
                <a:xfrm>
                  <a:off x="4887398" y="3775682"/>
                  <a:ext cx="877163"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Biologi</a:t>
                  </a:r>
                </a:p>
              </p:txBody>
            </p:sp>
            <p:sp>
              <p:nvSpPr>
                <p:cNvPr id="19" name="TextBox 18"/>
                <p:cNvSpPr txBox="1"/>
                <p:nvPr/>
              </p:nvSpPr>
              <p:spPr>
                <a:xfrm>
                  <a:off x="908516" y="3645024"/>
                  <a:ext cx="979756"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Geologi</a:t>
                  </a:r>
                </a:p>
              </p:txBody>
            </p:sp>
            <p:sp>
              <p:nvSpPr>
                <p:cNvPr id="20" name="TextBox 19"/>
                <p:cNvSpPr txBox="1"/>
                <p:nvPr/>
              </p:nvSpPr>
              <p:spPr>
                <a:xfrm>
                  <a:off x="4735703" y="2852936"/>
                  <a:ext cx="1300356"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Billedkunst</a:t>
                  </a:r>
                </a:p>
              </p:txBody>
            </p:sp>
            <p:sp>
              <p:nvSpPr>
                <p:cNvPr id="23" name="TextBox 22"/>
                <p:cNvSpPr txBox="1"/>
                <p:nvPr/>
              </p:nvSpPr>
              <p:spPr>
                <a:xfrm>
                  <a:off x="4893914" y="3316922"/>
                  <a:ext cx="1005404"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Engelsk</a:t>
                  </a:r>
                </a:p>
              </p:txBody>
            </p:sp>
            <p:sp>
              <p:nvSpPr>
                <p:cNvPr id="24" name="TextBox 23"/>
                <p:cNvSpPr txBox="1"/>
                <p:nvPr/>
              </p:nvSpPr>
              <p:spPr>
                <a:xfrm>
                  <a:off x="7283756" y="3775682"/>
                  <a:ext cx="1031051"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Literatur</a:t>
                  </a:r>
                </a:p>
              </p:txBody>
            </p:sp>
            <p:sp>
              <p:nvSpPr>
                <p:cNvPr id="25" name="TextBox 24"/>
                <p:cNvSpPr txBox="1"/>
                <p:nvPr/>
              </p:nvSpPr>
              <p:spPr>
                <a:xfrm>
                  <a:off x="2251841" y="3717032"/>
                  <a:ext cx="1197764"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Marketing</a:t>
                  </a:r>
                </a:p>
              </p:txBody>
            </p:sp>
            <p:sp>
              <p:nvSpPr>
                <p:cNvPr id="26" name="TextBox 25"/>
                <p:cNvSpPr txBox="1"/>
                <p:nvPr/>
              </p:nvSpPr>
              <p:spPr>
                <a:xfrm>
                  <a:off x="6982181" y="4253026"/>
                  <a:ext cx="1441420"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Bioteknologi</a:t>
                  </a:r>
                </a:p>
              </p:txBody>
            </p:sp>
            <p:sp>
              <p:nvSpPr>
                <p:cNvPr id="27" name="TextBox 26"/>
                <p:cNvSpPr txBox="1"/>
                <p:nvPr/>
              </p:nvSpPr>
              <p:spPr>
                <a:xfrm>
                  <a:off x="6318881" y="3388930"/>
                  <a:ext cx="1172117"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Psykologi</a:t>
                  </a:r>
                </a:p>
              </p:txBody>
            </p:sp>
            <p:sp>
              <p:nvSpPr>
                <p:cNvPr id="28" name="TextBox 27"/>
                <p:cNvSpPr txBox="1"/>
                <p:nvPr/>
              </p:nvSpPr>
              <p:spPr>
                <a:xfrm>
                  <a:off x="1942222" y="2780928"/>
                  <a:ext cx="659219"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Tysk</a:t>
                  </a:r>
                </a:p>
              </p:txBody>
            </p:sp>
            <p:sp>
              <p:nvSpPr>
                <p:cNvPr id="29" name="TextBox 28"/>
                <p:cNvSpPr txBox="1"/>
                <p:nvPr/>
              </p:nvSpPr>
              <p:spPr>
                <a:xfrm>
                  <a:off x="3957535" y="2668850"/>
                  <a:ext cx="377026" cy="369332"/>
                </a:xfrm>
                <a:prstGeom prst="rect">
                  <a:avLst/>
                </a:prstGeom>
                <a:noFill/>
              </p:spPr>
              <p:txBody>
                <a:bodyPr wrap="none" rtlCol="0">
                  <a:spAutoFit/>
                </a:bodyPr>
                <a:lstStyle/>
                <a:p>
                  <a:r>
                    <a:rPr lang="da-DK" dirty="0">
                      <a:solidFill>
                        <a:srgbClr val="000066"/>
                      </a:solidFill>
                      <a:latin typeface="Arial" panose="020B0604020202020204" pitchFamily="34" charset="0"/>
                      <a:cs typeface="Arial" panose="020B0604020202020204" pitchFamily="34" charset="0"/>
                    </a:rPr>
                    <a:t>...</a:t>
                  </a:r>
                </a:p>
              </p:txBody>
            </p:sp>
            <p:sp>
              <p:nvSpPr>
                <p:cNvPr id="31" name="TextBox 30"/>
                <p:cNvSpPr txBox="1"/>
                <p:nvPr/>
              </p:nvSpPr>
              <p:spPr>
                <a:xfrm>
                  <a:off x="726065" y="2846609"/>
                  <a:ext cx="915636"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Filosofi</a:t>
                  </a:r>
                </a:p>
              </p:txBody>
            </p:sp>
            <p:sp>
              <p:nvSpPr>
                <p:cNvPr id="33" name="TextBox 32"/>
                <p:cNvSpPr txBox="1"/>
                <p:nvPr/>
              </p:nvSpPr>
              <p:spPr>
                <a:xfrm>
                  <a:off x="3696092" y="3780908"/>
                  <a:ext cx="954108"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Spansk</a:t>
                  </a:r>
                </a:p>
              </p:txBody>
            </p:sp>
            <p:sp>
              <p:nvSpPr>
                <p:cNvPr id="34" name="TextBox 33"/>
                <p:cNvSpPr txBox="1"/>
                <p:nvPr/>
              </p:nvSpPr>
              <p:spPr>
                <a:xfrm>
                  <a:off x="6296120" y="2924944"/>
                  <a:ext cx="902811"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Design</a:t>
                  </a:r>
                </a:p>
              </p:txBody>
            </p:sp>
            <p:sp>
              <p:nvSpPr>
                <p:cNvPr id="35" name="TextBox 34"/>
                <p:cNvSpPr txBox="1"/>
                <p:nvPr/>
              </p:nvSpPr>
              <p:spPr>
                <a:xfrm>
                  <a:off x="7457672" y="2996952"/>
                  <a:ext cx="1069525"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Geografi</a:t>
                  </a:r>
                </a:p>
              </p:txBody>
            </p:sp>
            <p:sp>
              <p:nvSpPr>
                <p:cNvPr id="40" name="TextBox 39"/>
                <p:cNvSpPr txBox="1"/>
                <p:nvPr/>
              </p:nvSpPr>
              <p:spPr>
                <a:xfrm>
                  <a:off x="1241883" y="3212976"/>
                  <a:ext cx="1107997"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Økonomi</a:t>
                  </a:r>
                </a:p>
              </p:txBody>
            </p:sp>
          </p:grpSp>
        </p:grpSp>
      </p:grpSp>
      <p:sp>
        <p:nvSpPr>
          <p:cNvPr id="36" name="TextBox 35">
            <a:extLst>
              <a:ext uri="{FF2B5EF4-FFF2-40B4-BE49-F238E27FC236}">
                <a16:creationId xmlns:a16="http://schemas.microsoft.com/office/drawing/2014/main" id="{59EB7955-A317-4C4F-AF44-283DD11111DC}"/>
              </a:ext>
            </a:extLst>
          </p:cNvPr>
          <p:cNvSpPr txBox="1"/>
          <p:nvPr/>
        </p:nvSpPr>
        <p:spPr>
          <a:xfrm>
            <a:off x="2620321" y="4730879"/>
            <a:ext cx="1277914" cy="584775"/>
          </a:xfrm>
          <a:prstGeom prst="rect">
            <a:avLst/>
          </a:prstGeom>
          <a:noFill/>
        </p:spPr>
        <p:txBody>
          <a:bodyPr wrap="none" rtlCol="0">
            <a:spAutoFit/>
          </a:bodyPr>
          <a:lstStyle/>
          <a:p>
            <a:pPr algn="ctr"/>
            <a:r>
              <a:rPr lang="en-GB" sz="3200" dirty="0">
                <a:solidFill>
                  <a:srgbClr val="A50021"/>
                </a:solidFill>
                <a:latin typeface="Arial" panose="020B0604020202020204" pitchFamily="34" charset="0"/>
              </a:rPr>
              <a:t>Sprog</a:t>
            </a:r>
          </a:p>
        </p:txBody>
      </p:sp>
    </p:spTree>
    <p:extLst>
      <p:ext uri="{BB962C8B-B14F-4D97-AF65-F5344CB8AC3E}">
        <p14:creationId xmlns:p14="http://schemas.microsoft.com/office/powerpoint/2010/main" val="24412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DAA7DC8-EB6B-3C4D-9D51-352D98691F62}"/>
              </a:ext>
            </a:extLst>
          </p:cNvPr>
          <p:cNvSpPr>
            <a:spLocks noGrp="1"/>
          </p:cNvSpPr>
          <p:nvPr>
            <p:ph type="title"/>
          </p:nvPr>
        </p:nvSpPr>
        <p:spPr>
          <a:xfrm>
            <a:off x="973616" y="329339"/>
            <a:ext cx="10244769" cy="1111648"/>
          </a:xfrm>
        </p:spPr>
        <p:txBody>
          <a:bodyPr>
            <a:normAutofit/>
          </a:bodyPr>
          <a:lstStyle/>
          <a:p>
            <a:pPr algn="ctr"/>
            <a:r>
              <a:rPr lang="en-DK" dirty="0">
                <a:solidFill>
                  <a:srgbClr val="002060"/>
                </a:solidFill>
                <a:latin typeface="Arial" panose="020B0604020202020204" pitchFamily="34" charset="0"/>
                <a:cs typeface="Arial" panose="020B0604020202020204" pitchFamily="34" charset="0"/>
              </a:rPr>
              <a:t>Foundations of competences</a:t>
            </a:r>
            <a:br>
              <a:rPr lang="en-DK" dirty="0">
                <a:solidFill>
                  <a:srgbClr val="002060"/>
                </a:solidFill>
                <a:latin typeface="Arial" panose="020B0604020202020204" pitchFamily="34" charset="0"/>
                <a:cs typeface="Arial" panose="020B0604020202020204" pitchFamily="34" charset="0"/>
              </a:rPr>
            </a:br>
            <a:r>
              <a:rPr lang="en-DK" sz="2400" dirty="0">
                <a:solidFill>
                  <a:srgbClr val="002060"/>
                </a:solidFill>
                <a:cs typeface="Arial" panose="020B0604020202020204" pitchFamily="34" charset="0"/>
              </a:rPr>
              <a:t>Informatics – the new kid on the block</a:t>
            </a:r>
          </a:p>
        </p:txBody>
      </p:sp>
      <p:pic>
        <p:nvPicPr>
          <p:cNvPr id="34" name="Picture 33" descr="A picture containing text, font, screenshot&#10;&#10;Description automatically generated">
            <a:extLst>
              <a:ext uri="{FF2B5EF4-FFF2-40B4-BE49-F238E27FC236}">
                <a16:creationId xmlns:a16="http://schemas.microsoft.com/office/drawing/2014/main" id="{0F892ABB-1FF9-B729-BD3D-2568BDC82643}"/>
              </a:ext>
            </a:extLst>
          </p:cNvPr>
          <p:cNvPicPr>
            <a:picLocks noChangeAspect="1"/>
          </p:cNvPicPr>
          <p:nvPr/>
        </p:nvPicPr>
        <p:blipFill>
          <a:blip r:embed="rId3"/>
          <a:stretch>
            <a:fillRect/>
          </a:stretch>
        </p:blipFill>
        <p:spPr>
          <a:xfrm>
            <a:off x="333827" y="1575435"/>
            <a:ext cx="11559683" cy="3447711"/>
          </a:xfrm>
          <a:prstGeom prst="rect">
            <a:avLst/>
          </a:prstGeom>
        </p:spPr>
      </p:pic>
      <p:sp>
        <p:nvSpPr>
          <p:cNvPr id="36" name="TextBox 35">
            <a:extLst>
              <a:ext uri="{FF2B5EF4-FFF2-40B4-BE49-F238E27FC236}">
                <a16:creationId xmlns:a16="http://schemas.microsoft.com/office/drawing/2014/main" id="{B4D3A6E4-7112-B680-538A-8ECC774495FF}"/>
              </a:ext>
            </a:extLst>
          </p:cNvPr>
          <p:cNvSpPr txBox="1"/>
          <p:nvPr/>
        </p:nvSpPr>
        <p:spPr>
          <a:xfrm>
            <a:off x="369166" y="5277463"/>
            <a:ext cx="5708260" cy="707694"/>
          </a:xfrm>
          <a:prstGeom prst="rect">
            <a:avLst/>
          </a:prstGeom>
          <a:noFill/>
          <a:ln w="6350">
            <a:solidFill>
              <a:schemeClr val="accent1">
                <a:shade val="15000"/>
              </a:schemeClr>
            </a:solidFill>
          </a:ln>
        </p:spPr>
        <p:txBody>
          <a:bodyPr wrap="square" rtlCol="0">
            <a:spAutoFit/>
          </a:bodyPr>
          <a:lstStyle/>
          <a:p>
            <a:r>
              <a:rPr lang="en-DK" sz="1333" dirty="0">
                <a:solidFill>
                  <a:srgbClr val="002060"/>
                </a:solidFill>
                <a:latin typeface="Arial" panose="020B0604020202020204" pitchFamily="34" charset="0"/>
                <a:cs typeface="Arial" panose="020B0604020202020204" pitchFamily="34" charset="0"/>
              </a:rPr>
              <a:t>Informatics is the language and the science behind the digital revolution.</a:t>
            </a:r>
          </a:p>
          <a:p>
            <a:r>
              <a:rPr lang="en-DK" sz="1333" dirty="0">
                <a:solidFill>
                  <a:srgbClr val="002060"/>
                </a:solidFill>
                <a:latin typeface="Arial" panose="020B0604020202020204" pitchFamily="34" charset="0"/>
                <a:cs typeface="Arial" panose="020B0604020202020204" pitchFamily="34" charset="0"/>
              </a:rPr>
              <a:t>Informatics is becoming a language of all disciplines.</a:t>
            </a:r>
          </a:p>
          <a:p>
            <a:r>
              <a:rPr lang="en-DK" sz="1333" b="1" dirty="0">
                <a:solidFill>
                  <a:srgbClr val="002060"/>
                </a:solidFill>
                <a:latin typeface="Arial" panose="020B0604020202020204" pitchFamily="34" charset="0"/>
                <a:cs typeface="Arial" panose="020B0604020202020204" pitchFamily="34" charset="0"/>
              </a:rPr>
              <a:t>Informatics – a fundamental discipline for the 21st century.</a:t>
            </a:r>
          </a:p>
        </p:txBody>
      </p:sp>
      <p:sp>
        <p:nvSpPr>
          <p:cNvPr id="3" name="TextBox 2">
            <a:extLst>
              <a:ext uri="{FF2B5EF4-FFF2-40B4-BE49-F238E27FC236}">
                <a16:creationId xmlns:a16="http://schemas.microsoft.com/office/drawing/2014/main" id="{77D63784-8529-10D5-76B7-CA4DE2205BDB}"/>
              </a:ext>
            </a:extLst>
          </p:cNvPr>
          <p:cNvSpPr txBox="1"/>
          <p:nvPr/>
        </p:nvSpPr>
        <p:spPr>
          <a:xfrm>
            <a:off x="8628616" y="5262074"/>
            <a:ext cx="3227949" cy="861774"/>
          </a:xfrm>
          <a:prstGeom prst="rect">
            <a:avLst/>
          </a:prstGeom>
          <a:noFill/>
          <a:ln w="6350">
            <a:solidFill>
              <a:schemeClr val="bg2">
                <a:lumMod val="25000"/>
              </a:schemeClr>
            </a:solidFill>
          </a:ln>
        </p:spPr>
        <p:txBody>
          <a:bodyPr wrap="square" rtlCol="0">
            <a:spAutoFit/>
          </a:bodyPr>
          <a:lstStyle/>
          <a:p>
            <a:r>
              <a:rPr lang="en-DK" sz="1000" i="1" dirty="0">
                <a:solidFill>
                  <a:schemeClr val="bg2">
                    <a:lumMod val="50000"/>
                  </a:schemeClr>
                </a:solidFill>
              </a:rPr>
              <a:t>Informatics is now playing the role, which mathematics did from the 17th through the 20th centuries: Providing an orderly, formal framework and exploratory apparatus for other sciences.</a:t>
            </a:r>
            <a:endParaRPr lang="en-DK" sz="1000" dirty="0">
              <a:solidFill>
                <a:schemeClr val="bg2">
                  <a:lumMod val="50000"/>
                </a:schemeClr>
              </a:solidFill>
            </a:endParaRPr>
          </a:p>
          <a:p>
            <a:r>
              <a:rPr lang="en-DK" sz="1000" dirty="0">
                <a:solidFill>
                  <a:schemeClr val="bg2">
                    <a:lumMod val="50000"/>
                  </a:schemeClr>
                </a:solidFill>
              </a:rPr>
              <a:t>	George Djorgovski (2005)</a:t>
            </a:r>
          </a:p>
        </p:txBody>
      </p:sp>
    </p:spTree>
    <p:extLst>
      <p:ext uri="{BB962C8B-B14F-4D97-AF65-F5344CB8AC3E}">
        <p14:creationId xmlns:p14="http://schemas.microsoft.com/office/powerpoint/2010/main" val="310559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9FB48D-B76A-A846-A576-269913865055}"/>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16354"/>
            <a:ext cx="3672408" cy="2625014"/>
          </a:xfrm>
          <a:prstGeom prst="rect">
            <a:avLst/>
          </a:prstGeom>
        </p:spPr>
      </p:pic>
      <p:sp>
        <p:nvSpPr>
          <p:cNvPr id="12" name="Rectangle 11"/>
          <p:cNvSpPr/>
          <p:nvPr/>
        </p:nvSpPr>
        <p:spPr bwMode="auto">
          <a:xfrm>
            <a:off x="1883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pic>
        <p:nvPicPr>
          <p:cNvPr id="2" name="Picture 1"/>
          <p:cNvPicPr>
            <a:picLocks noChangeAspect="1"/>
          </p:cNvPicPr>
          <p:nvPr/>
        </p:nvPicPr>
        <p:blipFill>
          <a:blip r:embed="rId4"/>
          <a:stretch>
            <a:fillRect/>
          </a:stretch>
        </p:blipFill>
        <p:spPr>
          <a:xfrm>
            <a:off x="2711625" y="1850573"/>
            <a:ext cx="2018065" cy="1513549"/>
          </a:xfrm>
          <a:prstGeom prst="rect">
            <a:avLst/>
          </a:prstGeom>
        </p:spPr>
      </p:pic>
      <p:sp>
        <p:nvSpPr>
          <p:cNvPr id="11" name="TextBox 10"/>
          <p:cNvSpPr txBox="1"/>
          <p:nvPr/>
        </p:nvSpPr>
        <p:spPr>
          <a:xfrm>
            <a:off x="2798696" y="1318281"/>
            <a:ext cx="1856983"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1. Talesprog</a:t>
            </a:r>
          </a:p>
        </p:txBody>
      </p:sp>
      <p:sp>
        <p:nvSpPr>
          <p:cNvPr id="13" name="TextBox 12"/>
          <p:cNvSpPr txBox="1"/>
          <p:nvPr/>
        </p:nvSpPr>
        <p:spPr>
          <a:xfrm>
            <a:off x="6891182" y="1318281"/>
            <a:ext cx="1997663"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2. Skriftsprog</a:t>
            </a:r>
          </a:p>
        </p:txBody>
      </p:sp>
      <p:sp>
        <p:nvSpPr>
          <p:cNvPr id="14" name="TextBox 13"/>
          <p:cNvSpPr txBox="1"/>
          <p:nvPr/>
        </p:nvSpPr>
        <p:spPr>
          <a:xfrm>
            <a:off x="2242526" y="3744126"/>
            <a:ext cx="2956259"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3. Matematisk sprog</a:t>
            </a:r>
          </a:p>
        </p:txBody>
      </p:sp>
      <p:sp>
        <p:nvSpPr>
          <p:cNvPr id="15" name="TextBox 14"/>
          <p:cNvSpPr txBox="1"/>
          <p:nvPr/>
        </p:nvSpPr>
        <p:spPr>
          <a:xfrm>
            <a:off x="6204809" y="3744125"/>
            <a:ext cx="3454793"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4. Computationelt sprog</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092" y="4328901"/>
            <a:ext cx="3143127" cy="1584176"/>
          </a:xfrm>
          <a:prstGeom prst="rect">
            <a:avLst/>
          </a:prstGeom>
        </p:spPr>
      </p:pic>
      <p:sp>
        <p:nvSpPr>
          <p:cNvPr id="18" name="TextBox 17"/>
          <p:cNvSpPr txBox="1"/>
          <p:nvPr/>
        </p:nvSpPr>
        <p:spPr>
          <a:xfrm>
            <a:off x="2063553" y="5898759"/>
            <a:ext cx="3312367" cy="584775"/>
          </a:xfrm>
          <a:prstGeom prst="rect">
            <a:avLst/>
          </a:prstGeom>
          <a:noFill/>
        </p:spPr>
        <p:txBody>
          <a:bodyPr wrap="square" rtlCol="0">
            <a:spAutoFit/>
          </a:bodyPr>
          <a:lstStyle/>
          <a:p>
            <a:pPr algn="ctr"/>
            <a:r>
              <a:rPr lang="da-DK" sz="1600" dirty="0">
                <a:solidFill>
                  <a:schemeClr val="bg1">
                    <a:lumMod val="75000"/>
                  </a:schemeClr>
                </a:solidFill>
                <a:latin typeface="Arial" panose="020B0604020202020204" pitchFamily="34" charset="0"/>
                <a:ea typeface="ＭＳ Ｐゴシック" charset="-128"/>
                <a:cs typeface="Arial" panose="020B0604020202020204" pitchFamily="34" charset="0"/>
              </a:rPr>
              <a:t>=</a:t>
            </a:r>
          </a:p>
          <a:p>
            <a:pPr algn="ctr"/>
            <a:r>
              <a:rPr lang="da-DK" sz="800" dirty="0">
                <a:solidFill>
                  <a:schemeClr val="bg1">
                    <a:lumMod val="75000"/>
                  </a:schemeClr>
                </a:solidFill>
                <a:latin typeface="Arial" panose="020B0604020202020204" pitchFamily="34" charset="0"/>
                <a:ea typeface="ＭＳ Ｐゴシック" charset="-128"/>
                <a:cs typeface="Arial" panose="020B0604020202020204" pitchFamily="34" charset="0"/>
              </a:rPr>
              <a:t>Det tog menneskeheden 150 år at blive enige om tegnet for lighed</a:t>
            </a:r>
          </a:p>
          <a:p>
            <a:pPr algn="ctr"/>
            <a:r>
              <a:rPr lang="da-DK" sz="800" dirty="0">
                <a:solidFill>
                  <a:schemeClr val="bg1">
                    <a:lumMod val="75000"/>
                  </a:schemeClr>
                </a:solidFill>
                <a:latin typeface="Arial" panose="020B0604020202020204" pitchFamily="34" charset="0"/>
                <a:ea typeface="ＭＳ Ｐゴシック" charset="-128"/>
                <a:cs typeface="Arial" panose="020B0604020202020204" pitchFamily="34" charset="0"/>
              </a:rPr>
              <a:t>(1557 - 1700)</a:t>
            </a:r>
          </a:p>
        </p:txBody>
      </p:sp>
      <p:sp>
        <p:nvSpPr>
          <p:cNvPr id="19" name="TextBox 18"/>
          <p:cNvSpPr txBox="1"/>
          <p:nvPr/>
        </p:nvSpPr>
        <p:spPr>
          <a:xfrm>
            <a:off x="1883258" y="332657"/>
            <a:ext cx="8461215" cy="646331"/>
          </a:xfrm>
          <a:prstGeom prst="rect">
            <a:avLst/>
          </a:prstGeom>
          <a:noFill/>
        </p:spPr>
        <p:txBody>
          <a:bodyPr wrap="square" rtlCol="0">
            <a:spAutoFit/>
          </a:bodyPr>
          <a:lstStyle/>
          <a:p>
            <a:pPr algn="ctr"/>
            <a:r>
              <a:rPr lang="da-DK" sz="3600" b="1" dirty="0">
                <a:solidFill>
                  <a:schemeClr val="bg1">
                    <a:lumMod val="75000"/>
                  </a:schemeClr>
                </a:solidFill>
                <a:latin typeface="Arial" panose="020B0604020202020204" pitchFamily="34" charset="0"/>
                <a:cs typeface="Arial" panose="020B0604020202020204" pitchFamily="34" charset="0"/>
              </a:rPr>
              <a:t>Informatik/CT – et nyt sprog</a:t>
            </a:r>
          </a:p>
        </p:txBody>
      </p:sp>
      <p:pic>
        <p:nvPicPr>
          <p:cNvPr id="3" name="Picture 2">
            <a:extLst>
              <a:ext uri="{FF2B5EF4-FFF2-40B4-BE49-F238E27FC236}">
                <a16:creationId xmlns:a16="http://schemas.microsoft.com/office/drawing/2014/main" id="{B77C11D0-E910-9A48-A572-B9A3B3C99980}"/>
              </a:ext>
            </a:extLst>
          </p:cNvPr>
          <p:cNvPicPr>
            <a:picLocks noChangeAspect="1"/>
          </p:cNvPicPr>
          <p:nvPr/>
        </p:nvPicPr>
        <p:blipFill>
          <a:blip r:embed="rId6"/>
          <a:stretch>
            <a:fillRect/>
          </a:stretch>
        </p:blipFill>
        <p:spPr>
          <a:xfrm>
            <a:off x="6587678" y="1850572"/>
            <a:ext cx="2604667" cy="1578428"/>
          </a:xfrm>
          <a:prstGeom prst="rect">
            <a:avLst/>
          </a:prstGeom>
        </p:spPr>
      </p:pic>
    </p:spTree>
    <p:extLst>
      <p:ext uri="{BB962C8B-B14F-4D97-AF65-F5344CB8AC3E}">
        <p14:creationId xmlns:p14="http://schemas.microsoft.com/office/powerpoint/2010/main" val="237369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C3D26-CB95-FC48-A8CD-FFADC50BC807}"/>
              </a:ext>
            </a:extLst>
          </p:cNvPr>
          <p:cNvSpPr>
            <a:spLocks noGrp="1"/>
          </p:cNvSpPr>
          <p:nvPr>
            <p:ph type="title"/>
          </p:nvPr>
        </p:nvSpPr>
        <p:spPr>
          <a:xfrm>
            <a:off x="838200" y="227109"/>
            <a:ext cx="10515600" cy="1325563"/>
          </a:xfrm>
        </p:spPr>
        <p:txBody>
          <a:bodyPr>
            <a:normAutofit/>
          </a:bodyPr>
          <a:lstStyle/>
          <a:p>
            <a:r>
              <a:rPr lang="en-DK" dirty="0"/>
              <a:t>CT i gymnasiefag</a:t>
            </a:r>
            <a:endParaRPr lang="en-DK" sz="2400" dirty="0"/>
          </a:p>
        </p:txBody>
      </p:sp>
      <p:pic>
        <p:nvPicPr>
          <p:cNvPr id="18" name="Picture 17">
            <a:hlinkClick r:id="rId3"/>
            <a:extLst>
              <a:ext uri="{FF2B5EF4-FFF2-40B4-BE49-F238E27FC236}">
                <a16:creationId xmlns:a16="http://schemas.microsoft.com/office/drawing/2014/main" id="{8AB4E1A3-6043-8744-97E2-B26EC6517028}"/>
              </a:ext>
            </a:extLst>
          </p:cNvPr>
          <p:cNvPicPr>
            <a:picLocks noChangeAspect="1"/>
          </p:cNvPicPr>
          <p:nvPr/>
        </p:nvPicPr>
        <p:blipFill>
          <a:blip r:embed="rId4"/>
          <a:stretch>
            <a:fillRect/>
          </a:stretch>
        </p:blipFill>
        <p:spPr>
          <a:xfrm>
            <a:off x="8891717" y="1550756"/>
            <a:ext cx="2154816" cy="1883680"/>
          </a:xfrm>
          <a:prstGeom prst="rect">
            <a:avLst/>
          </a:prstGeom>
        </p:spPr>
      </p:pic>
      <p:sp>
        <p:nvSpPr>
          <p:cNvPr id="25" name="TextBox 24">
            <a:extLst>
              <a:ext uri="{FF2B5EF4-FFF2-40B4-BE49-F238E27FC236}">
                <a16:creationId xmlns:a16="http://schemas.microsoft.com/office/drawing/2014/main" id="{006F61E3-0A47-D041-8E8F-7138372287A5}"/>
              </a:ext>
            </a:extLst>
          </p:cNvPr>
          <p:cNvSpPr txBox="1"/>
          <p:nvPr/>
        </p:nvSpPr>
        <p:spPr>
          <a:xfrm>
            <a:off x="9032008" y="3523968"/>
            <a:ext cx="1874232"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Data expeditions @ KU</a:t>
            </a:r>
          </a:p>
          <a:p>
            <a:pPr algn="ctr"/>
            <a:r>
              <a:rPr lang="en-DK" sz="1200" dirty="0">
                <a:solidFill>
                  <a:schemeClr val="accent1">
                    <a:lumMod val="75000"/>
                  </a:schemeClr>
                </a:solidFill>
                <a:latin typeface="Arial" panose="020B0604020202020204" pitchFamily="34" charset="0"/>
                <a:cs typeface="Arial" panose="020B0604020202020204" pitchFamily="34" charset="0"/>
              </a:rPr>
              <a:t>Novo Nordisk Fonden</a:t>
            </a:r>
          </a:p>
          <a:p>
            <a:pPr algn="ctr"/>
            <a:r>
              <a:rPr lang="en-DK" sz="1200" dirty="0">
                <a:solidFill>
                  <a:schemeClr val="accent1">
                    <a:lumMod val="75000"/>
                  </a:schemeClr>
                </a:solidFill>
                <a:latin typeface="Arial" panose="020B0604020202020204" pitchFamily="34" charset="0"/>
                <a:cs typeface="Arial" panose="020B0604020202020204" pitchFamily="34" charset="0"/>
              </a:rPr>
              <a:t>6 mio. kr.</a:t>
            </a:r>
          </a:p>
        </p:txBody>
      </p:sp>
      <p:pic>
        <p:nvPicPr>
          <p:cNvPr id="26" name="Picture 25">
            <a:hlinkClick r:id="rId5"/>
            <a:extLst>
              <a:ext uri="{FF2B5EF4-FFF2-40B4-BE49-F238E27FC236}">
                <a16:creationId xmlns:a16="http://schemas.microsoft.com/office/drawing/2014/main" id="{D1E58F4E-4397-C94A-9243-F650E8A9E0BA}"/>
              </a:ext>
            </a:extLst>
          </p:cNvPr>
          <p:cNvPicPr>
            <a:picLocks noChangeAspect="1"/>
          </p:cNvPicPr>
          <p:nvPr/>
        </p:nvPicPr>
        <p:blipFill>
          <a:blip r:embed="rId6"/>
          <a:stretch>
            <a:fillRect/>
          </a:stretch>
        </p:blipFill>
        <p:spPr>
          <a:xfrm>
            <a:off x="952022" y="1767141"/>
            <a:ext cx="1572624" cy="1695102"/>
          </a:xfrm>
          <a:prstGeom prst="rect">
            <a:avLst/>
          </a:prstGeom>
        </p:spPr>
      </p:pic>
      <p:pic>
        <p:nvPicPr>
          <p:cNvPr id="28" name="Picture 27">
            <a:hlinkClick r:id="rId7"/>
            <a:extLst>
              <a:ext uri="{FF2B5EF4-FFF2-40B4-BE49-F238E27FC236}">
                <a16:creationId xmlns:a16="http://schemas.microsoft.com/office/drawing/2014/main" id="{98ABBCBD-3341-5E4E-ACA2-394F9BD783A8}"/>
              </a:ext>
            </a:extLst>
          </p:cNvPr>
          <p:cNvPicPr>
            <a:picLocks noChangeAspect="1"/>
          </p:cNvPicPr>
          <p:nvPr/>
        </p:nvPicPr>
        <p:blipFill>
          <a:blip r:embed="rId8"/>
          <a:stretch>
            <a:fillRect/>
          </a:stretch>
        </p:blipFill>
        <p:spPr>
          <a:xfrm>
            <a:off x="2856150" y="1762188"/>
            <a:ext cx="1658495" cy="1694549"/>
          </a:xfrm>
          <a:prstGeom prst="rect">
            <a:avLst/>
          </a:prstGeom>
        </p:spPr>
      </p:pic>
      <p:pic>
        <p:nvPicPr>
          <p:cNvPr id="30" name="Picture 29">
            <a:hlinkClick r:id="rId9"/>
            <a:extLst>
              <a:ext uri="{FF2B5EF4-FFF2-40B4-BE49-F238E27FC236}">
                <a16:creationId xmlns:a16="http://schemas.microsoft.com/office/drawing/2014/main" id="{D200D7D7-18E7-0648-A4CF-7D12F9239D1F}"/>
              </a:ext>
            </a:extLst>
          </p:cNvPr>
          <p:cNvPicPr>
            <a:picLocks noChangeAspect="1"/>
          </p:cNvPicPr>
          <p:nvPr/>
        </p:nvPicPr>
        <p:blipFill>
          <a:blip r:embed="rId10"/>
          <a:stretch>
            <a:fillRect/>
          </a:stretch>
        </p:blipFill>
        <p:spPr>
          <a:xfrm>
            <a:off x="4877292" y="1755791"/>
            <a:ext cx="1461888" cy="1689596"/>
          </a:xfrm>
          <a:prstGeom prst="rect">
            <a:avLst/>
          </a:prstGeom>
        </p:spPr>
      </p:pic>
      <p:pic>
        <p:nvPicPr>
          <p:cNvPr id="32" name="Picture 31">
            <a:hlinkClick r:id="rId11"/>
            <a:extLst>
              <a:ext uri="{FF2B5EF4-FFF2-40B4-BE49-F238E27FC236}">
                <a16:creationId xmlns:a16="http://schemas.microsoft.com/office/drawing/2014/main" id="{7E488335-D8DC-A249-A2E2-ED9BD73D6DBC}"/>
              </a:ext>
            </a:extLst>
          </p:cNvPr>
          <p:cNvPicPr>
            <a:picLocks noChangeAspect="1"/>
          </p:cNvPicPr>
          <p:nvPr/>
        </p:nvPicPr>
        <p:blipFill>
          <a:blip r:embed="rId12"/>
          <a:stretch>
            <a:fillRect/>
          </a:stretch>
        </p:blipFill>
        <p:spPr>
          <a:xfrm>
            <a:off x="6681118" y="1745120"/>
            <a:ext cx="1868661" cy="1689316"/>
          </a:xfrm>
          <a:prstGeom prst="rect">
            <a:avLst/>
          </a:prstGeom>
        </p:spPr>
      </p:pic>
      <p:sp>
        <p:nvSpPr>
          <p:cNvPr id="33" name="TextBox 32">
            <a:extLst>
              <a:ext uri="{FF2B5EF4-FFF2-40B4-BE49-F238E27FC236}">
                <a16:creationId xmlns:a16="http://schemas.microsoft.com/office/drawing/2014/main" id="{755C84E7-37A1-2242-9531-3C131DC101E1}"/>
              </a:ext>
            </a:extLst>
          </p:cNvPr>
          <p:cNvSpPr txBox="1"/>
          <p:nvPr/>
        </p:nvSpPr>
        <p:spPr>
          <a:xfrm>
            <a:off x="983158" y="3539432"/>
            <a:ext cx="1510350"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gymnasiefag</a:t>
            </a:r>
          </a:p>
          <a:p>
            <a:pPr algn="ctr"/>
            <a:r>
              <a:rPr lang="en-DK" sz="1200" dirty="0">
                <a:solidFill>
                  <a:schemeClr val="accent1">
                    <a:lumMod val="75000"/>
                  </a:schemeClr>
                </a:solidFill>
                <a:latin typeface="Arial" panose="020B0604020202020204" pitchFamily="34" charset="0"/>
                <a:cs typeface="Arial" panose="020B0604020202020204" pitchFamily="34" charset="0"/>
              </a:rPr>
              <a:t>Region Midtjylland</a:t>
            </a:r>
          </a:p>
          <a:p>
            <a:pPr algn="ctr"/>
            <a:r>
              <a:rPr lang="en-DK" sz="1200" dirty="0">
                <a:solidFill>
                  <a:schemeClr val="accent1">
                    <a:lumMod val="75000"/>
                  </a:schemeClr>
                </a:solidFill>
                <a:latin typeface="Arial" panose="020B0604020202020204" pitchFamily="34" charset="0"/>
                <a:cs typeface="Arial" panose="020B0604020202020204" pitchFamily="34" charset="0"/>
              </a:rPr>
              <a:t>0,5 mio. kr.</a:t>
            </a:r>
          </a:p>
        </p:txBody>
      </p:sp>
      <p:sp>
        <p:nvSpPr>
          <p:cNvPr id="34" name="TextBox 33">
            <a:extLst>
              <a:ext uri="{FF2B5EF4-FFF2-40B4-BE49-F238E27FC236}">
                <a16:creationId xmlns:a16="http://schemas.microsoft.com/office/drawing/2014/main" id="{D99A7988-32DE-544D-98E2-07596435132D}"/>
              </a:ext>
            </a:extLst>
          </p:cNvPr>
          <p:cNvSpPr txBox="1"/>
          <p:nvPr/>
        </p:nvSpPr>
        <p:spPr>
          <a:xfrm>
            <a:off x="2969499" y="3543666"/>
            <a:ext cx="1431802" cy="830997"/>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mat og nat</a:t>
            </a:r>
          </a:p>
          <a:p>
            <a:pPr algn="ctr"/>
            <a:r>
              <a:rPr lang="en-DK" sz="1200" dirty="0">
                <a:solidFill>
                  <a:schemeClr val="accent1">
                    <a:lumMod val="75000"/>
                  </a:schemeClr>
                </a:solidFill>
                <a:latin typeface="Arial" panose="020B0604020202020204" pitchFamily="34" charset="0"/>
                <a:cs typeface="Arial" panose="020B0604020202020204" pitchFamily="34" charset="0"/>
              </a:rPr>
              <a:t>VILLUM FONDEN</a:t>
            </a:r>
          </a:p>
          <a:p>
            <a:pPr algn="ctr"/>
            <a:r>
              <a:rPr lang="en-DK" sz="1200" dirty="0">
                <a:solidFill>
                  <a:schemeClr val="accent1">
                    <a:lumMod val="75000"/>
                  </a:schemeClr>
                </a:solidFill>
                <a:latin typeface="Arial" panose="020B0604020202020204" pitchFamily="34" charset="0"/>
                <a:cs typeface="Arial" panose="020B0604020202020204" pitchFamily="34" charset="0"/>
              </a:rPr>
              <a:t>3,15 mio. kr.</a:t>
            </a:r>
          </a:p>
          <a:p>
            <a:pPr algn="ctr"/>
            <a:r>
              <a:rPr lang="en-DK" sz="1200" dirty="0">
                <a:solidFill>
                  <a:schemeClr val="accent1">
                    <a:lumMod val="75000"/>
                  </a:schemeClr>
                </a:solidFill>
                <a:latin typeface="Arial" panose="020B0604020202020204" pitchFamily="34" charset="0"/>
                <a:cs typeface="Arial" panose="020B0604020202020204" pitchFamily="34" charset="0"/>
              </a:rPr>
              <a:t>I alt 7,75 mio. kr.</a:t>
            </a:r>
          </a:p>
        </p:txBody>
      </p:sp>
      <p:sp>
        <p:nvSpPr>
          <p:cNvPr id="35" name="TextBox 34">
            <a:extLst>
              <a:ext uri="{FF2B5EF4-FFF2-40B4-BE49-F238E27FC236}">
                <a16:creationId xmlns:a16="http://schemas.microsoft.com/office/drawing/2014/main" id="{A24C1F82-26CD-1D41-AA91-0FE07AC98996}"/>
              </a:ext>
            </a:extLst>
          </p:cNvPr>
          <p:cNvSpPr txBox="1"/>
          <p:nvPr/>
        </p:nvSpPr>
        <p:spPr>
          <a:xfrm>
            <a:off x="4730907" y="3539432"/>
            <a:ext cx="1724575"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hum og samf</a:t>
            </a:r>
          </a:p>
          <a:p>
            <a:pPr algn="ctr"/>
            <a:r>
              <a:rPr lang="en-DK" sz="1200" dirty="0">
                <a:solidFill>
                  <a:schemeClr val="accent1">
                    <a:lumMod val="75000"/>
                  </a:schemeClr>
                </a:solidFill>
                <a:latin typeface="Arial" panose="020B0604020202020204" pitchFamily="34" charset="0"/>
                <a:cs typeface="Arial" panose="020B0604020202020204" pitchFamily="34" charset="0"/>
              </a:rPr>
              <a:t>Midtjysk Teknologipagt</a:t>
            </a:r>
          </a:p>
          <a:p>
            <a:pPr algn="ctr"/>
            <a:r>
              <a:rPr lang="en-DK" sz="1200" dirty="0">
                <a:solidFill>
                  <a:schemeClr val="accent1">
                    <a:lumMod val="75000"/>
                  </a:schemeClr>
                </a:solidFill>
                <a:latin typeface="Arial" panose="020B0604020202020204" pitchFamily="34" charset="0"/>
                <a:cs typeface="Arial" panose="020B0604020202020204" pitchFamily="34" charset="0"/>
              </a:rPr>
              <a:t>2,2 mio. kr.</a:t>
            </a:r>
          </a:p>
        </p:txBody>
      </p:sp>
      <p:sp>
        <p:nvSpPr>
          <p:cNvPr id="36" name="TextBox 35">
            <a:extLst>
              <a:ext uri="{FF2B5EF4-FFF2-40B4-BE49-F238E27FC236}">
                <a16:creationId xmlns:a16="http://schemas.microsoft.com/office/drawing/2014/main" id="{E622A4A1-C8B3-1242-BCD3-6C0BC56E8C84}"/>
              </a:ext>
            </a:extLst>
          </p:cNvPr>
          <p:cNvSpPr txBox="1"/>
          <p:nvPr/>
        </p:nvSpPr>
        <p:spPr>
          <a:xfrm>
            <a:off x="6754822" y="3519608"/>
            <a:ext cx="1724575"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hum og samf</a:t>
            </a:r>
          </a:p>
          <a:p>
            <a:pPr algn="ctr"/>
            <a:r>
              <a:rPr lang="en-DK" sz="1200" dirty="0">
                <a:solidFill>
                  <a:schemeClr val="accent1">
                    <a:lumMod val="75000"/>
                  </a:schemeClr>
                </a:solidFill>
                <a:latin typeface="Arial" panose="020B0604020202020204" pitchFamily="34" charset="0"/>
                <a:cs typeface="Arial" panose="020B0604020202020204" pitchFamily="34" charset="0"/>
              </a:rPr>
              <a:t>Midtjysk Teknologipagt</a:t>
            </a:r>
          </a:p>
          <a:p>
            <a:pPr algn="ctr"/>
            <a:r>
              <a:rPr lang="en-DK" sz="1200" dirty="0">
                <a:solidFill>
                  <a:schemeClr val="accent1">
                    <a:lumMod val="75000"/>
                  </a:schemeClr>
                </a:solidFill>
                <a:latin typeface="Arial" panose="020B0604020202020204" pitchFamily="34" charset="0"/>
                <a:cs typeface="Arial" panose="020B0604020202020204" pitchFamily="34" charset="0"/>
              </a:rPr>
              <a:t>0,6 mio. kr.</a:t>
            </a:r>
          </a:p>
        </p:txBody>
      </p:sp>
      <p:sp>
        <p:nvSpPr>
          <p:cNvPr id="20" name="TextBox 19">
            <a:extLst>
              <a:ext uri="{FF2B5EF4-FFF2-40B4-BE49-F238E27FC236}">
                <a16:creationId xmlns:a16="http://schemas.microsoft.com/office/drawing/2014/main" id="{1E8A76BA-7D60-E246-8A55-19125CB5B917}"/>
              </a:ext>
            </a:extLst>
          </p:cNvPr>
          <p:cNvSpPr txBox="1"/>
          <p:nvPr/>
        </p:nvSpPr>
        <p:spPr>
          <a:xfrm>
            <a:off x="1476081" y="1476994"/>
            <a:ext cx="524503"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2017</a:t>
            </a:r>
          </a:p>
        </p:txBody>
      </p:sp>
      <p:sp>
        <p:nvSpPr>
          <p:cNvPr id="21" name="TextBox 20">
            <a:extLst>
              <a:ext uri="{FF2B5EF4-FFF2-40B4-BE49-F238E27FC236}">
                <a16:creationId xmlns:a16="http://schemas.microsoft.com/office/drawing/2014/main" id="{266092AC-9356-E447-8A1A-D5D2297362F1}"/>
              </a:ext>
            </a:extLst>
          </p:cNvPr>
          <p:cNvSpPr txBox="1"/>
          <p:nvPr/>
        </p:nvSpPr>
        <p:spPr>
          <a:xfrm>
            <a:off x="3227580" y="1476994"/>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2018-2020</a:t>
            </a:r>
          </a:p>
        </p:txBody>
      </p:sp>
      <p:sp>
        <p:nvSpPr>
          <p:cNvPr id="27" name="TextBox 26">
            <a:extLst>
              <a:ext uri="{FF2B5EF4-FFF2-40B4-BE49-F238E27FC236}">
                <a16:creationId xmlns:a16="http://schemas.microsoft.com/office/drawing/2014/main" id="{33F01FB3-F9F2-A94A-B257-B779E0CE6A2C}"/>
              </a:ext>
            </a:extLst>
          </p:cNvPr>
          <p:cNvSpPr txBox="1"/>
          <p:nvPr/>
        </p:nvSpPr>
        <p:spPr>
          <a:xfrm>
            <a:off x="5150420" y="1468121"/>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2018-2020</a:t>
            </a:r>
          </a:p>
        </p:txBody>
      </p:sp>
      <p:sp>
        <p:nvSpPr>
          <p:cNvPr id="29" name="TextBox 28">
            <a:extLst>
              <a:ext uri="{FF2B5EF4-FFF2-40B4-BE49-F238E27FC236}">
                <a16:creationId xmlns:a16="http://schemas.microsoft.com/office/drawing/2014/main" id="{BC93453F-6A29-1E4A-A26A-1B1C8F1648C4}"/>
              </a:ext>
            </a:extLst>
          </p:cNvPr>
          <p:cNvSpPr txBox="1"/>
          <p:nvPr/>
        </p:nvSpPr>
        <p:spPr>
          <a:xfrm>
            <a:off x="7155331" y="1457169"/>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2019-2021</a:t>
            </a:r>
          </a:p>
        </p:txBody>
      </p:sp>
      <p:sp>
        <p:nvSpPr>
          <p:cNvPr id="31" name="TextBox 30">
            <a:extLst>
              <a:ext uri="{FF2B5EF4-FFF2-40B4-BE49-F238E27FC236}">
                <a16:creationId xmlns:a16="http://schemas.microsoft.com/office/drawing/2014/main" id="{54AD9729-9AC8-BE45-AB03-37B2B26AB5C6}"/>
              </a:ext>
            </a:extLst>
          </p:cNvPr>
          <p:cNvSpPr txBox="1"/>
          <p:nvPr/>
        </p:nvSpPr>
        <p:spPr>
          <a:xfrm>
            <a:off x="9511308" y="1461035"/>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2020-2024</a:t>
            </a:r>
          </a:p>
        </p:txBody>
      </p:sp>
      <p:sp>
        <p:nvSpPr>
          <p:cNvPr id="3" name="TextBox 2">
            <a:extLst>
              <a:ext uri="{FF2B5EF4-FFF2-40B4-BE49-F238E27FC236}">
                <a16:creationId xmlns:a16="http://schemas.microsoft.com/office/drawing/2014/main" id="{78BF2D7C-79BE-9544-A164-4F35A4024C69}"/>
              </a:ext>
            </a:extLst>
          </p:cNvPr>
          <p:cNvSpPr txBox="1"/>
          <p:nvPr/>
        </p:nvSpPr>
        <p:spPr>
          <a:xfrm>
            <a:off x="11287175" y="2323319"/>
            <a:ext cx="389850" cy="338554"/>
          </a:xfrm>
          <a:prstGeom prst="rect">
            <a:avLst/>
          </a:prstGeom>
          <a:noFill/>
        </p:spPr>
        <p:txBody>
          <a:bodyPr wrap="none" rtlCol="0">
            <a:spAutoFit/>
          </a:bodyPr>
          <a:lstStyle/>
          <a:p>
            <a:r>
              <a:rPr lang="en-DK" sz="1600" dirty="0">
                <a:solidFill>
                  <a:schemeClr val="accent1">
                    <a:lumMod val="75000"/>
                  </a:schemeClr>
                </a:solidFill>
                <a:latin typeface="Arial" panose="020B0604020202020204" pitchFamily="34" charset="0"/>
                <a:cs typeface="Arial" panose="020B0604020202020204" pitchFamily="34" charset="0"/>
              </a:rPr>
              <a:t>…</a:t>
            </a:r>
          </a:p>
        </p:txBody>
      </p:sp>
      <p:pic>
        <p:nvPicPr>
          <p:cNvPr id="40" name="Picture 39">
            <a:hlinkClick r:id="rId13"/>
            <a:extLst>
              <a:ext uri="{FF2B5EF4-FFF2-40B4-BE49-F238E27FC236}">
                <a16:creationId xmlns:a16="http://schemas.microsoft.com/office/drawing/2014/main" id="{850168BB-82BA-C441-B889-C7D9FDAE5D5F}"/>
              </a:ext>
            </a:extLst>
          </p:cNvPr>
          <p:cNvPicPr>
            <a:picLocks noChangeAspect="1"/>
          </p:cNvPicPr>
          <p:nvPr/>
        </p:nvPicPr>
        <p:blipFill>
          <a:blip r:embed="rId14"/>
          <a:stretch>
            <a:fillRect/>
          </a:stretch>
        </p:blipFill>
        <p:spPr>
          <a:xfrm>
            <a:off x="10898635" y="145561"/>
            <a:ext cx="1167713" cy="1167713"/>
          </a:xfrm>
          <a:prstGeom prst="rect">
            <a:avLst/>
          </a:prstGeom>
        </p:spPr>
      </p:pic>
      <p:pic>
        <p:nvPicPr>
          <p:cNvPr id="41" name="Picture 40">
            <a:hlinkClick r:id="rId15"/>
            <a:extLst>
              <a:ext uri="{FF2B5EF4-FFF2-40B4-BE49-F238E27FC236}">
                <a16:creationId xmlns:a16="http://schemas.microsoft.com/office/drawing/2014/main" id="{B6DD1A90-C0A4-7647-99A4-3859378D03AE}"/>
              </a:ext>
            </a:extLst>
          </p:cNvPr>
          <p:cNvPicPr>
            <a:picLocks noChangeAspect="1"/>
          </p:cNvPicPr>
          <p:nvPr/>
        </p:nvPicPr>
        <p:blipFill>
          <a:blip r:embed="rId16"/>
          <a:stretch>
            <a:fillRect/>
          </a:stretch>
        </p:blipFill>
        <p:spPr>
          <a:xfrm>
            <a:off x="952022" y="4374663"/>
            <a:ext cx="1470122" cy="2079850"/>
          </a:xfrm>
          <a:prstGeom prst="rect">
            <a:avLst/>
          </a:prstGeom>
        </p:spPr>
      </p:pic>
      <p:pic>
        <p:nvPicPr>
          <p:cNvPr id="42" name="Picture 41">
            <a:hlinkClick r:id="rId17"/>
            <a:extLst>
              <a:ext uri="{FF2B5EF4-FFF2-40B4-BE49-F238E27FC236}">
                <a16:creationId xmlns:a16="http://schemas.microsoft.com/office/drawing/2014/main" id="{B1AEE81A-994D-714F-92C8-794B501976E4}"/>
              </a:ext>
            </a:extLst>
          </p:cNvPr>
          <p:cNvPicPr>
            <a:picLocks noChangeAspect="1"/>
          </p:cNvPicPr>
          <p:nvPr/>
        </p:nvPicPr>
        <p:blipFill>
          <a:blip r:embed="rId18"/>
          <a:stretch>
            <a:fillRect/>
          </a:stretch>
        </p:blipFill>
        <p:spPr>
          <a:xfrm>
            <a:off x="2644682" y="4953327"/>
            <a:ext cx="5056632" cy="1109060"/>
          </a:xfrm>
          <a:prstGeom prst="rect">
            <a:avLst/>
          </a:prstGeom>
          <a:ln>
            <a:solidFill>
              <a:srgbClr val="00B050"/>
            </a:solidFill>
          </a:ln>
        </p:spPr>
      </p:pic>
      <p:sp>
        <p:nvSpPr>
          <p:cNvPr id="43" name="TextBox 42">
            <a:hlinkClick r:id="rId17"/>
            <a:extLst>
              <a:ext uri="{FF2B5EF4-FFF2-40B4-BE49-F238E27FC236}">
                <a16:creationId xmlns:a16="http://schemas.microsoft.com/office/drawing/2014/main" id="{1DC7A53F-9A6F-7044-A5FE-91A60B292AA7}"/>
              </a:ext>
            </a:extLst>
          </p:cNvPr>
          <p:cNvSpPr txBox="1"/>
          <p:nvPr/>
        </p:nvSpPr>
        <p:spPr>
          <a:xfrm>
            <a:off x="2868849" y="4972912"/>
            <a:ext cx="4305346" cy="276999"/>
          </a:xfrm>
          <a:prstGeom prst="rect">
            <a:avLst/>
          </a:prstGeom>
          <a:noFill/>
        </p:spPr>
        <p:txBody>
          <a:bodyPr wrap="none" rtlCol="0">
            <a:spAutoFit/>
          </a:bodyPr>
          <a:lstStyle/>
          <a:p>
            <a:r>
              <a:rPr lang="en-DK" sz="1200" dirty="0">
                <a:solidFill>
                  <a:srgbClr val="C00000"/>
                </a:solidFill>
                <a:latin typeface="Arial" panose="020B0604020202020204" pitchFamily="34" charset="0"/>
                <a:cs typeface="Arial" panose="020B0604020202020204" pitchFamily="34" charset="0"/>
              </a:rPr>
              <a:t>Læs om CTiMNAT i LMFK-bladet, februar 2020, i alt 21 sider</a:t>
            </a:r>
          </a:p>
        </p:txBody>
      </p:sp>
      <p:pic>
        <p:nvPicPr>
          <p:cNvPr id="44" name="Picture 43">
            <a:hlinkClick r:id="rId19"/>
            <a:extLst>
              <a:ext uri="{FF2B5EF4-FFF2-40B4-BE49-F238E27FC236}">
                <a16:creationId xmlns:a16="http://schemas.microsoft.com/office/drawing/2014/main" id="{03ED2BE9-A692-F048-8D39-A0F1B59F5CD4}"/>
              </a:ext>
            </a:extLst>
          </p:cNvPr>
          <p:cNvPicPr>
            <a:picLocks noChangeAspect="1"/>
          </p:cNvPicPr>
          <p:nvPr/>
        </p:nvPicPr>
        <p:blipFill>
          <a:blip r:embed="rId20"/>
          <a:stretch>
            <a:fillRect/>
          </a:stretch>
        </p:blipFill>
        <p:spPr>
          <a:xfrm>
            <a:off x="7967097" y="4363706"/>
            <a:ext cx="3709928" cy="2086562"/>
          </a:xfrm>
          <a:prstGeom prst="rect">
            <a:avLst/>
          </a:prstGeom>
        </p:spPr>
      </p:pic>
    </p:spTree>
    <p:extLst>
      <p:ext uri="{BB962C8B-B14F-4D97-AF65-F5344CB8AC3E}">
        <p14:creationId xmlns:p14="http://schemas.microsoft.com/office/powerpoint/2010/main" val="320191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9E05C46-094A-F347-A74A-974D42E1B198}"/>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Rectangle 3"/>
          <p:cNvSpPr/>
          <p:nvPr/>
        </p:nvSpPr>
        <p:spPr bwMode="auto">
          <a:xfrm>
            <a:off x="1919536" y="836712"/>
            <a:ext cx="8352928" cy="260648"/>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dirty="0">
              <a:latin typeface="Arial" pitchFamily="-106" charset="0"/>
            </a:endParaRPr>
          </a:p>
        </p:txBody>
      </p:sp>
      <p:sp>
        <p:nvSpPr>
          <p:cNvPr id="2" name="TextBox 1">
            <a:extLst>
              <a:ext uri="{FF2B5EF4-FFF2-40B4-BE49-F238E27FC236}">
                <a16:creationId xmlns:a16="http://schemas.microsoft.com/office/drawing/2014/main" id="{F0F3F2E9-0526-1047-B532-62BDDF12FD0A}"/>
              </a:ext>
            </a:extLst>
          </p:cNvPr>
          <p:cNvSpPr txBox="1"/>
          <p:nvPr/>
        </p:nvSpPr>
        <p:spPr>
          <a:xfrm>
            <a:off x="2622990" y="2254220"/>
            <a:ext cx="2896947" cy="3046988"/>
          </a:xfrm>
          <a:prstGeom prst="rect">
            <a:avLst/>
          </a:prstGeom>
          <a:noFill/>
        </p:spPr>
        <p:txBody>
          <a:bodyPr wrap="none" rtlCol="0">
            <a:spAutoFit/>
          </a:bodyPr>
          <a:lstStyle/>
          <a:p>
            <a:r>
              <a:rPr lang="en-GB" sz="2400" dirty="0">
                <a:solidFill>
                  <a:schemeClr val="bg1">
                    <a:lumMod val="75000"/>
                  </a:schemeClr>
                </a:solidFill>
                <a:latin typeface="Arial" panose="020B0604020202020204" pitchFamily="34" charset="0"/>
                <a:cs typeface="Arial" panose="020B0604020202020204" pitchFamily="34" charset="0"/>
              </a:rPr>
              <a:t>It is indeed</a:t>
            </a:r>
          </a:p>
          <a:p>
            <a:r>
              <a:rPr lang="en-GB" sz="2400" dirty="0">
                <a:solidFill>
                  <a:schemeClr val="bg1">
                    <a:lumMod val="75000"/>
                  </a:schemeClr>
                </a:solidFill>
                <a:latin typeface="Arial" panose="020B0604020202020204" pitchFamily="34" charset="0"/>
                <a:cs typeface="Arial" panose="020B0604020202020204" pitchFamily="34" charset="0"/>
              </a:rPr>
              <a:t>too odd</a:t>
            </a:r>
          </a:p>
          <a:p>
            <a:r>
              <a:rPr lang="en-GB" sz="2400" dirty="0">
                <a:solidFill>
                  <a:schemeClr val="bg1">
                    <a:lumMod val="75000"/>
                  </a:schemeClr>
                </a:solidFill>
                <a:latin typeface="Arial" panose="020B0604020202020204" pitchFamily="34" charset="0"/>
                <a:cs typeface="Arial" panose="020B0604020202020204" pitchFamily="34" charset="0"/>
              </a:rPr>
              <a:t>    for words</a:t>
            </a:r>
          </a:p>
          <a:p>
            <a:r>
              <a:rPr lang="en-GB" sz="2400" dirty="0">
                <a:solidFill>
                  <a:schemeClr val="bg1">
                    <a:lumMod val="75000"/>
                  </a:schemeClr>
                </a:solidFill>
                <a:latin typeface="Arial" panose="020B0604020202020204" pitchFamily="34" charset="0"/>
                <a:cs typeface="Arial" panose="020B0604020202020204" pitchFamily="34" charset="0"/>
              </a:rPr>
              <a:t>that half's</a:t>
            </a:r>
          </a:p>
          <a:p>
            <a:r>
              <a:rPr lang="en-GB" sz="2400" dirty="0">
                <a:solidFill>
                  <a:schemeClr val="bg1">
                    <a:lumMod val="75000"/>
                  </a:schemeClr>
                </a:solidFill>
                <a:latin typeface="Arial" panose="020B0604020202020204" pitchFamily="34" charset="0"/>
                <a:cs typeface="Arial" panose="020B0604020202020204" pitchFamily="34" charset="0"/>
              </a:rPr>
              <a:t>three quarters</a:t>
            </a:r>
          </a:p>
          <a:p>
            <a:r>
              <a:rPr lang="en-GB" sz="2400" dirty="0">
                <a:solidFill>
                  <a:schemeClr val="bg1">
                    <a:lumMod val="75000"/>
                  </a:schemeClr>
                </a:solidFill>
                <a:latin typeface="Arial" panose="020B0604020202020204" pitchFamily="34" charset="0"/>
                <a:cs typeface="Arial" panose="020B0604020202020204" pitchFamily="34" charset="0"/>
              </a:rPr>
              <a:t>    of two thirds.</a:t>
            </a:r>
          </a:p>
          <a:p>
            <a:endParaRPr lang="en-GB" sz="2400" dirty="0">
              <a:solidFill>
                <a:schemeClr val="bg1">
                  <a:lumMod val="75000"/>
                </a:schemeClr>
              </a:solidFill>
              <a:latin typeface="Arial" panose="020B0604020202020204" pitchFamily="34" charset="0"/>
              <a:cs typeface="Arial" panose="020B0604020202020204" pitchFamily="34" charset="0"/>
            </a:endParaRPr>
          </a:p>
          <a:p>
            <a:r>
              <a:rPr lang="en-GB" sz="2400" dirty="0">
                <a:solidFill>
                  <a:schemeClr val="bg1">
                    <a:lumMod val="75000"/>
                  </a:schemeClr>
                </a:solidFill>
                <a:latin typeface="Arial" panose="020B0604020202020204" pitchFamily="34" charset="0"/>
                <a:cs typeface="Arial" panose="020B0604020202020204" pitchFamily="34" charset="0"/>
              </a:rPr>
              <a:t>               </a:t>
            </a:r>
            <a:r>
              <a:rPr lang="en-GB" sz="2400" i="1" dirty="0">
                <a:solidFill>
                  <a:schemeClr val="bg1">
                    <a:lumMod val="75000"/>
                  </a:schemeClr>
                </a:solidFill>
                <a:latin typeface="Arial" panose="020B0604020202020204" pitchFamily="34" charset="0"/>
                <a:cs typeface="Arial" panose="020B0604020202020204" pitchFamily="34" charset="0"/>
              </a:rPr>
              <a:t>- Piet Hein</a:t>
            </a:r>
          </a:p>
        </p:txBody>
      </p:sp>
      <p:sp>
        <p:nvSpPr>
          <p:cNvPr id="6" name="Rectangle 2">
            <a:extLst>
              <a:ext uri="{FF2B5EF4-FFF2-40B4-BE49-F238E27FC236}">
                <a16:creationId xmlns:a16="http://schemas.microsoft.com/office/drawing/2014/main" id="{A7CB45C7-625F-1240-8336-63C14C750828}"/>
              </a:ext>
            </a:extLst>
          </p:cNvPr>
          <p:cNvSpPr txBox="1">
            <a:spLocks noChangeArrowheads="1"/>
          </p:cNvSpPr>
          <p:nvPr/>
        </p:nvSpPr>
        <p:spPr bwMode="auto">
          <a:xfrm>
            <a:off x="1775520" y="332656"/>
            <a:ext cx="8640960"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000" b="0" dirty="0">
                <a:solidFill>
                  <a:schemeClr val="bg1">
                    <a:lumMod val="75000"/>
                  </a:schemeClr>
                </a:solidFill>
                <a:latin typeface="Arial" panose="020B0604020202020204" pitchFamily="34" charset="0"/>
                <a:ea typeface="ＭＳ Ｐゴシック" charset="-128"/>
                <a:cs typeface="Arial" panose="020B0604020202020204" pitchFamily="34" charset="0"/>
              </a:rPr>
              <a:t>Naturligt vs. matematisk sprog</a:t>
            </a:r>
          </a:p>
        </p:txBody>
      </p:sp>
      <p:pic>
        <p:nvPicPr>
          <p:cNvPr id="7" name="Picture 6" descr="Screen Shot 2018-04-04 at 09.47.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44" y="2708920"/>
            <a:ext cx="3153748" cy="1552930"/>
          </a:xfrm>
          <a:prstGeom prst="rect">
            <a:avLst/>
          </a:prstGeom>
        </p:spPr>
      </p:pic>
    </p:spTree>
    <p:extLst>
      <p:ext uri="{BB962C8B-B14F-4D97-AF65-F5344CB8AC3E}">
        <p14:creationId xmlns:p14="http://schemas.microsoft.com/office/powerpoint/2010/main" val="100366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38DED1-A95C-5545-B106-C2121630DCBF}"/>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bwMode="auto">
          <a:xfrm>
            <a:off x="1847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en-US">
              <a:latin typeface="Arial" pitchFamily="-106" charset="0"/>
            </a:endParaRPr>
          </a:p>
        </p:txBody>
      </p:sp>
      <p:grpSp>
        <p:nvGrpSpPr>
          <p:cNvPr id="13" name="Group 12"/>
          <p:cNvGrpSpPr>
            <a:grpSpLocks noChangeAspect="1"/>
          </p:cNvGrpSpPr>
          <p:nvPr/>
        </p:nvGrpSpPr>
        <p:grpSpPr>
          <a:xfrm>
            <a:off x="2190674" y="1650474"/>
            <a:ext cx="3545286" cy="3168352"/>
            <a:chOff x="746154" y="1700808"/>
            <a:chExt cx="3545286" cy="316835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54" y="1700808"/>
              <a:ext cx="3545286" cy="31683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54" y="1700808"/>
              <a:ext cx="1440160" cy="135620"/>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231" y="4414788"/>
            <a:ext cx="4116965" cy="441775"/>
          </a:xfrm>
          <a:prstGeom prst="rect">
            <a:avLst/>
          </a:prstGeom>
        </p:spPr>
      </p:pic>
      <p:sp>
        <p:nvSpPr>
          <p:cNvPr id="14" name="Rectangle 13"/>
          <p:cNvSpPr/>
          <p:nvPr/>
        </p:nvSpPr>
        <p:spPr bwMode="auto">
          <a:xfrm>
            <a:off x="6096000" y="4293096"/>
            <a:ext cx="4248472" cy="2304256"/>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15" name="Rectangle 14"/>
          <p:cNvSpPr/>
          <p:nvPr/>
        </p:nvSpPr>
        <p:spPr bwMode="auto">
          <a:xfrm>
            <a:off x="1991547" y="1556792"/>
            <a:ext cx="3960169" cy="5040560"/>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20" name="TextBox 19">
            <a:extLst>
              <a:ext uri="{FF2B5EF4-FFF2-40B4-BE49-F238E27FC236}">
                <a16:creationId xmlns:a16="http://schemas.microsoft.com/office/drawing/2014/main" id="{8493FB32-7032-1349-8F29-2F7A389523B1}"/>
              </a:ext>
            </a:extLst>
          </p:cNvPr>
          <p:cNvSpPr txBox="1"/>
          <p:nvPr/>
        </p:nvSpPr>
        <p:spPr>
          <a:xfrm>
            <a:off x="2030768" y="5062333"/>
            <a:ext cx="3862917"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Stokastiske metoder, differentialligninger</a:t>
            </a:r>
          </a:p>
          <a:p>
            <a:pPr algn="ctr"/>
            <a:r>
              <a:rPr lang="da-DK" sz="1600" dirty="0">
                <a:solidFill>
                  <a:schemeClr val="bg1">
                    <a:lumMod val="75000"/>
                  </a:schemeClr>
                </a:solidFill>
                <a:latin typeface="Arial" panose="020B0604020202020204" pitchFamily="34" charset="0"/>
                <a:cs typeface="Arial" panose="020B0604020202020204" pitchFamily="34" charset="0"/>
              </a:rPr>
              <a:t>og mange andre "gode" sager</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40 sider ikke-triviel matematik</a:t>
            </a:r>
          </a:p>
        </p:txBody>
      </p:sp>
      <p:sp>
        <p:nvSpPr>
          <p:cNvPr id="21" name="TextBox 20">
            <a:extLst>
              <a:ext uri="{FF2B5EF4-FFF2-40B4-BE49-F238E27FC236}">
                <a16:creationId xmlns:a16="http://schemas.microsoft.com/office/drawing/2014/main" id="{EDD65354-247D-FA40-AD7A-83135BD4740E}"/>
              </a:ext>
            </a:extLst>
          </p:cNvPr>
          <p:cNvSpPr txBox="1"/>
          <p:nvPr/>
        </p:nvSpPr>
        <p:spPr>
          <a:xfrm>
            <a:off x="6528048" y="5068344"/>
            <a:ext cx="3377849"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Decentralt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Simpel lokal regel: (</a:t>
            </a:r>
            <a:r>
              <a:rPr lang="da-DK" sz="1600" dirty="0" err="1">
                <a:solidFill>
                  <a:schemeClr val="bg1">
                    <a:lumMod val="75000"/>
                  </a:schemeClr>
                </a:solidFill>
                <a:latin typeface="Arial" panose="020B0604020202020204" pitchFamily="34" charset="0"/>
                <a:cs typeface="Arial" panose="020B0604020202020204" pitchFamily="34" charset="0"/>
              </a:rPr>
              <a:t>a+b</a:t>
            </a:r>
            <a:r>
              <a:rPr lang="da-DK" sz="1600" dirty="0">
                <a:solidFill>
                  <a:schemeClr val="bg1">
                    <a:lumMod val="75000"/>
                  </a:schemeClr>
                </a:solidFill>
                <a:latin typeface="Arial" panose="020B0604020202020204" pitchFamily="34" charset="0"/>
                <a:cs typeface="Arial" panose="020B0604020202020204" pitchFamily="34" charset="0"/>
              </a:rPr>
              <a:t>) / 2</a:t>
            </a:r>
          </a:p>
          <a:p>
            <a:pPr algn="ctr"/>
            <a:r>
              <a:rPr lang="da-DK" sz="1600" dirty="0" err="1">
                <a:solidFill>
                  <a:schemeClr val="bg1">
                    <a:lumMod val="75000"/>
                  </a:schemeClr>
                </a:solidFill>
                <a:latin typeface="Arial" panose="020B0604020202020204" pitchFamily="34" charset="0"/>
                <a:cs typeface="Arial" panose="020B0604020202020204" pitchFamily="34" charset="0"/>
              </a:rPr>
              <a:t>Emergens</a:t>
            </a:r>
            <a:r>
              <a:rPr lang="da-DK" sz="1600" dirty="0">
                <a:solidFill>
                  <a:schemeClr val="bg1">
                    <a:lumMod val="75000"/>
                  </a:schemeClr>
                </a:solidFill>
                <a:latin typeface="Arial" panose="020B0604020202020204" pitchFamily="34" charset="0"/>
                <a:cs typeface="Arial" panose="020B0604020202020204" pitchFamily="34" charset="0"/>
              </a:rPr>
              <a:t> og dynamik "foræret"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Agentbaseret modellering (ABM)</a:t>
            </a:r>
          </a:p>
        </p:txBody>
      </p:sp>
      <p:sp>
        <p:nvSpPr>
          <p:cNvPr id="22" name="Rectangle 2">
            <a:extLst>
              <a:ext uri="{FF2B5EF4-FFF2-40B4-BE49-F238E27FC236}">
                <a16:creationId xmlns:a16="http://schemas.microsoft.com/office/drawing/2014/main" id="{C30ABBF7-FE74-F74E-9329-393FB4D30F62}"/>
              </a:ext>
            </a:extLst>
          </p:cNvPr>
          <p:cNvSpPr txBox="1">
            <a:spLocks noChangeArrowheads="1"/>
          </p:cNvSpPr>
          <p:nvPr/>
        </p:nvSpPr>
        <p:spPr bwMode="auto">
          <a:xfrm>
            <a:off x="1426053" y="309109"/>
            <a:ext cx="9339893"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000" b="0" dirty="0">
                <a:solidFill>
                  <a:schemeClr val="bg1">
                    <a:lumMod val="75000"/>
                  </a:schemeClr>
                </a:solidFill>
                <a:latin typeface="Arial" panose="020B0604020202020204" pitchFamily="34" charset="0"/>
                <a:ea typeface="ＭＳ Ｐゴシック" charset="-128"/>
                <a:cs typeface="Arial" panose="020B0604020202020204" pitchFamily="34" charset="0"/>
              </a:rPr>
              <a:t>Matematisk vs. computationelt sprog (1)</a:t>
            </a:r>
          </a:p>
        </p:txBody>
      </p:sp>
      <p:sp>
        <p:nvSpPr>
          <p:cNvPr id="3" name="TextBox 2">
            <a:extLst>
              <a:ext uri="{FF2B5EF4-FFF2-40B4-BE49-F238E27FC236}">
                <a16:creationId xmlns:a16="http://schemas.microsoft.com/office/drawing/2014/main" id="{200B4139-B69E-9347-8164-B829D409D6CE}"/>
              </a:ext>
            </a:extLst>
          </p:cNvPr>
          <p:cNvSpPr txBox="1"/>
          <p:nvPr/>
        </p:nvSpPr>
        <p:spPr>
          <a:xfrm>
            <a:off x="7347091" y="1489680"/>
            <a:ext cx="1708994" cy="461665"/>
          </a:xfrm>
          <a:prstGeom prst="rect">
            <a:avLst/>
          </a:prstGeom>
          <a:noFill/>
        </p:spPr>
        <p:txBody>
          <a:bodyPr wrap="none" rtlCol="0">
            <a:spAutoFit/>
          </a:bodyPr>
          <a:lstStyle/>
          <a:p>
            <a:pPr algn="ctr"/>
            <a:r>
              <a:rPr lang="en-DK" sz="2400" b="1" dirty="0">
                <a:solidFill>
                  <a:schemeClr val="bg1">
                    <a:lumMod val="95000"/>
                  </a:schemeClr>
                </a:solidFill>
              </a:rPr>
              <a:t>Bølgemodel</a:t>
            </a:r>
          </a:p>
        </p:txBody>
      </p:sp>
      <p:pic>
        <p:nvPicPr>
          <p:cNvPr id="23" name="Picture 22">
            <a:extLst>
              <a:ext uri="{FF2B5EF4-FFF2-40B4-BE49-F238E27FC236}">
                <a16:creationId xmlns:a16="http://schemas.microsoft.com/office/drawing/2014/main" id="{010C4BC9-E9F9-CC49-BD57-8BF816808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008" y="2060851"/>
            <a:ext cx="4067160" cy="1751489"/>
          </a:xfrm>
          <a:prstGeom prst="rect">
            <a:avLst/>
          </a:prstGeom>
        </p:spPr>
      </p:pic>
      <p:pic>
        <p:nvPicPr>
          <p:cNvPr id="16" name="Picture 15">
            <a:hlinkClick r:id="rId7"/>
            <a:extLst>
              <a:ext uri="{FF2B5EF4-FFF2-40B4-BE49-F238E27FC236}">
                <a16:creationId xmlns:a16="http://schemas.microsoft.com/office/drawing/2014/main" id="{1FCE97BE-833A-8E41-9078-D22F5F566313}"/>
              </a:ext>
            </a:extLst>
          </p:cNvPr>
          <p:cNvPicPr>
            <a:picLocks noChangeAspect="1"/>
          </p:cNvPicPr>
          <p:nvPr/>
        </p:nvPicPr>
        <p:blipFill>
          <a:blip r:embed="rId8"/>
          <a:stretch>
            <a:fillRect/>
          </a:stretch>
        </p:blipFill>
        <p:spPr>
          <a:xfrm>
            <a:off x="10898635" y="145561"/>
            <a:ext cx="1167713" cy="1167713"/>
          </a:xfrm>
          <a:prstGeom prst="rect">
            <a:avLst/>
          </a:prstGeom>
        </p:spPr>
      </p:pic>
    </p:spTree>
    <p:extLst>
      <p:ext uri="{BB962C8B-B14F-4D97-AF65-F5344CB8AC3E}">
        <p14:creationId xmlns:p14="http://schemas.microsoft.com/office/powerpoint/2010/main" val="2825954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38DED1-A95C-5545-B106-C2121630DCBF}"/>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bwMode="auto">
          <a:xfrm>
            <a:off x="1847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en-US">
              <a:latin typeface="Arial" pitchFamily="-106" charset="0"/>
            </a:endParaRPr>
          </a:p>
        </p:txBody>
      </p:sp>
      <p:sp>
        <p:nvSpPr>
          <p:cNvPr id="14" name="Rectangle 13"/>
          <p:cNvSpPr/>
          <p:nvPr/>
        </p:nvSpPr>
        <p:spPr bwMode="auto">
          <a:xfrm>
            <a:off x="6096000" y="4293096"/>
            <a:ext cx="4248472" cy="2304256"/>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15" name="Rectangle 14"/>
          <p:cNvSpPr/>
          <p:nvPr/>
        </p:nvSpPr>
        <p:spPr bwMode="auto">
          <a:xfrm>
            <a:off x="1991547" y="1556792"/>
            <a:ext cx="3960169" cy="5040560"/>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20" name="TextBox 19">
            <a:extLst>
              <a:ext uri="{FF2B5EF4-FFF2-40B4-BE49-F238E27FC236}">
                <a16:creationId xmlns:a16="http://schemas.microsoft.com/office/drawing/2014/main" id="{8493FB32-7032-1349-8F29-2F7A389523B1}"/>
              </a:ext>
            </a:extLst>
          </p:cNvPr>
          <p:cNvSpPr txBox="1"/>
          <p:nvPr/>
        </p:nvSpPr>
        <p:spPr>
          <a:xfrm>
            <a:off x="2030768" y="5062333"/>
            <a:ext cx="3862917"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Stokastiske metoder, differentialligninger</a:t>
            </a:r>
          </a:p>
          <a:p>
            <a:pPr algn="ctr"/>
            <a:r>
              <a:rPr lang="da-DK" sz="1600" dirty="0">
                <a:solidFill>
                  <a:schemeClr val="bg1">
                    <a:lumMod val="75000"/>
                  </a:schemeClr>
                </a:solidFill>
                <a:latin typeface="Arial" panose="020B0604020202020204" pitchFamily="34" charset="0"/>
                <a:cs typeface="Arial" panose="020B0604020202020204" pitchFamily="34" charset="0"/>
              </a:rPr>
              <a:t>og mange andre "gode" sager</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25 sider ikke-triviel matematik</a:t>
            </a:r>
          </a:p>
        </p:txBody>
      </p:sp>
      <p:sp>
        <p:nvSpPr>
          <p:cNvPr id="21" name="TextBox 20">
            <a:extLst>
              <a:ext uri="{FF2B5EF4-FFF2-40B4-BE49-F238E27FC236}">
                <a16:creationId xmlns:a16="http://schemas.microsoft.com/office/drawing/2014/main" id="{EDD65354-247D-FA40-AD7A-83135BD4740E}"/>
              </a:ext>
            </a:extLst>
          </p:cNvPr>
          <p:cNvSpPr txBox="1"/>
          <p:nvPr/>
        </p:nvSpPr>
        <p:spPr>
          <a:xfrm>
            <a:off x="6528048" y="5068344"/>
            <a:ext cx="3377849"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Decentralt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Simpel lokal regel</a:t>
            </a:r>
          </a:p>
          <a:p>
            <a:pPr algn="ctr"/>
            <a:r>
              <a:rPr lang="da-DK" sz="1600" dirty="0" err="1">
                <a:solidFill>
                  <a:schemeClr val="bg1">
                    <a:lumMod val="75000"/>
                  </a:schemeClr>
                </a:solidFill>
                <a:latin typeface="Arial" panose="020B0604020202020204" pitchFamily="34" charset="0"/>
                <a:cs typeface="Arial" panose="020B0604020202020204" pitchFamily="34" charset="0"/>
              </a:rPr>
              <a:t>Emergens</a:t>
            </a:r>
            <a:r>
              <a:rPr lang="da-DK" sz="1600" dirty="0">
                <a:solidFill>
                  <a:schemeClr val="bg1">
                    <a:lumMod val="75000"/>
                  </a:schemeClr>
                </a:solidFill>
                <a:latin typeface="Arial" panose="020B0604020202020204" pitchFamily="34" charset="0"/>
                <a:cs typeface="Arial" panose="020B0604020202020204" pitchFamily="34" charset="0"/>
              </a:rPr>
              <a:t> og dynamik "foræret"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Agentbaseret modellering (ABM)</a:t>
            </a:r>
          </a:p>
        </p:txBody>
      </p:sp>
      <p:sp>
        <p:nvSpPr>
          <p:cNvPr id="22" name="Rectangle 2">
            <a:extLst>
              <a:ext uri="{FF2B5EF4-FFF2-40B4-BE49-F238E27FC236}">
                <a16:creationId xmlns:a16="http://schemas.microsoft.com/office/drawing/2014/main" id="{C30ABBF7-FE74-F74E-9329-393FB4D30F62}"/>
              </a:ext>
            </a:extLst>
          </p:cNvPr>
          <p:cNvSpPr txBox="1">
            <a:spLocks noChangeArrowheads="1"/>
          </p:cNvSpPr>
          <p:nvPr/>
        </p:nvSpPr>
        <p:spPr bwMode="auto">
          <a:xfrm>
            <a:off x="1426053" y="309109"/>
            <a:ext cx="9339893"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000" b="0" dirty="0">
                <a:solidFill>
                  <a:schemeClr val="bg1">
                    <a:lumMod val="75000"/>
                  </a:schemeClr>
                </a:solidFill>
                <a:latin typeface="Arial" panose="020B0604020202020204" pitchFamily="34" charset="0"/>
                <a:ea typeface="ＭＳ Ｐゴシック" charset="-128"/>
                <a:cs typeface="Arial" panose="020B0604020202020204" pitchFamily="34" charset="0"/>
              </a:rPr>
              <a:t>Matematisk vs. computationelt sprog (2)</a:t>
            </a:r>
          </a:p>
        </p:txBody>
      </p:sp>
      <p:pic>
        <p:nvPicPr>
          <p:cNvPr id="19" name="Picture 18">
            <a:hlinkClick r:id="rId3"/>
            <a:extLst>
              <a:ext uri="{FF2B5EF4-FFF2-40B4-BE49-F238E27FC236}">
                <a16:creationId xmlns:a16="http://schemas.microsoft.com/office/drawing/2014/main" id="{EDC97D61-5B62-6547-915D-87930D3E7358}"/>
              </a:ext>
            </a:extLst>
          </p:cNvPr>
          <p:cNvPicPr>
            <a:picLocks noChangeAspect="1"/>
          </p:cNvPicPr>
          <p:nvPr/>
        </p:nvPicPr>
        <p:blipFill>
          <a:blip r:embed="rId4"/>
          <a:stretch>
            <a:fillRect/>
          </a:stretch>
        </p:blipFill>
        <p:spPr>
          <a:xfrm>
            <a:off x="2190674" y="1663161"/>
            <a:ext cx="3545286" cy="3289000"/>
          </a:xfrm>
          <a:prstGeom prst="rect">
            <a:avLst/>
          </a:prstGeom>
        </p:spPr>
      </p:pic>
      <p:pic>
        <p:nvPicPr>
          <p:cNvPr id="23" name="Picture 22">
            <a:extLst>
              <a:ext uri="{FF2B5EF4-FFF2-40B4-BE49-F238E27FC236}">
                <a16:creationId xmlns:a16="http://schemas.microsoft.com/office/drawing/2014/main" id="{A3CDA0B7-2F1F-BC4C-A086-4A1FE66292CE}"/>
              </a:ext>
            </a:extLst>
          </p:cNvPr>
          <p:cNvPicPr>
            <a:picLocks noChangeAspect="1"/>
          </p:cNvPicPr>
          <p:nvPr/>
        </p:nvPicPr>
        <p:blipFill>
          <a:blip r:embed="rId5"/>
          <a:stretch>
            <a:fillRect/>
          </a:stretch>
        </p:blipFill>
        <p:spPr>
          <a:xfrm>
            <a:off x="6167135" y="4421980"/>
            <a:ext cx="4124484" cy="501812"/>
          </a:xfrm>
          <a:prstGeom prst="rect">
            <a:avLst/>
          </a:prstGeom>
        </p:spPr>
      </p:pic>
      <p:pic>
        <p:nvPicPr>
          <p:cNvPr id="25" name="Picture 24">
            <a:hlinkClick r:id="rId6"/>
            <a:extLst>
              <a:ext uri="{FF2B5EF4-FFF2-40B4-BE49-F238E27FC236}">
                <a16:creationId xmlns:a16="http://schemas.microsoft.com/office/drawing/2014/main" id="{CCDD71FA-1165-0544-9360-5F1A4D54B282}"/>
              </a:ext>
            </a:extLst>
          </p:cNvPr>
          <p:cNvPicPr>
            <a:picLocks noChangeAspect="1"/>
          </p:cNvPicPr>
          <p:nvPr/>
        </p:nvPicPr>
        <p:blipFill>
          <a:blip r:embed="rId7"/>
          <a:stretch>
            <a:fillRect/>
          </a:stretch>
        </p:blipFill>
        <p:spPr>
          <a:xfrm>
            <a:off x="9780189" y="3795497"/>
            <a:ext cx="2190143" cy="406523"/>
          </a:xfrm>
          <a:prstGeom prst="rect">
            <a:avLst/>
          </a:prstGeom>
        </p:spPr>
      </p:pic>
      <p:sp>
        <p:nvSpPr>
          <p:cNvPr id="26" name="TextBox 25">
            <a:extLst>
              <a:ext uri="{FF2B5EF4-FFF2-40B4-BE49-F238E27FC236}">
                <a16:creationId xmlns:a16="http://schemas.microsoft.com/office/drawing/2014/main" id="{DA9C46A3-3719-F541-8381-9520447DC917}"/>
              </a:ext>
            </a:extLst>
          </p:cNvPr>
          <p:cNvSpPr txBox="1"/>
          <p:nvPr/>
        </p:nvSpPr>
        <p:spPr>
          <a:xfrm>
            <a:off x="10900427" y="4205122"/>
            <a:ext cx="1166666" cy="276999"/>
          </a:xfrm>
          <a:prstGeom prst="rect">
            <a:avLst/>
          </a:prstGeom>
          <a:noFill/>
        </p:spPr>
        <p:txBody>
          <a:bodyPr wrap="none" rtlCol="0">
            <a:spAutoFit/>
          </a:bodyPr>
          <a:lstStyle/>
          <a:p>
            <a:r>
              <a:rPr lang="en-DK" sz="1200" dirty="0">
                <a:solidFill>
                  <a:schemeClr val="bg1">
                    <a:lumMod val="75000"/>
                  </a:schemeClr>
                </a:solidFill>
              </a:rPr>
              <a:t>March 14, 2020</a:t>
            </a:r>
          </a:p>
        </p:txBody>
      </p:sp>
      <p:sp>
        <p:nvSpPr>
          <p:cNvPr id="27" name="TextBox 26">
            <a:extLst>
              <a:ext uri="{FF2B5EF4-FFF2-40B4-BE49-F238E27FC236}">
                <a16:creationId xmlns:a16="http://schemas.microsoft.com/office/drawing/2014/main" id="{05E70411-6A30-7641-ACC6-3BF810F0D789}"/>
              </a:ext>
            </a:extLst>
          </p:cNvPr>
          <p:cNvSpPr txBox="1"/>
          <p:nvPr/>
        </p:nvSpPr>
        <p:spPr>
          <a:xfrm>
            <a:off x="7185125" y="1489680"/>
            <a:ext cx="2032929" cy="461665"/>
          </a:xfrm>
          <a:prstGeom prst="rect">
            <a:avLst/>
          </a:prstGeom>
          <a:noFill/>
        </p:spPr>
        <p:txBody>
          <a:bodyPr wrap="none" rtlCol="0">
            <a:spAutoFit/>
          </a:bodyPr>
          <a:lstStyle/>
          <a:p>
            <a:pPr algn="ctr"/>
            <a:r>
              <a:rPr lang="en-DK" sz="2400" b="1" dirty="0">
                <a:solidFill>
                  <a:schemeClr val="bg1">
                    <a:lumMod val="95000"/>
                  </a:schemeClr>
                </a:solidFill>
              </a:rPr>
              <a:t>Epidemimodel</a:t>
            </a:r>
          </a:p>
        </p:txBody>
      </p:sp>
      <p:pic>
        <p:nvPicPr>
          <p:cNvPr id="28" name="Picture 27">
            <a:hlinkClick r:id="rId8"/>
            <a:extLst>
              <a:ext uri="{FF2B5EF4-FFF2-40B4-BE49-F238E27FC236}">
                <a16:creationId xmlns:a16="http://schemas.microsoft.com/office/drawing/2014/main" id="{2C75C59C-2B0D-A54C-8180-436D1EB124C1}"/>
              </a:ext>
            </a:extLst>
          </p:cNvPr>
          <p:cNvPicPr>
            <a:picLocks noChangeAspect="1"/>
          </p:cNvPicPr>
          <p:nvPr/>
        </p:nvPicPr>
        <p:blipFill>
          <a:blip r:embed="rId9"/>
          <a:stretch>
            <a:fillRect/>
          </a:stretch>
        </p:blipFill>
        <p:spPr>
          <a:xfrm>
            <a:off x="7106518" y="2011878"/>
            <a:ext cx="2190142" cy="2190142"/>
          </a:xfrm>
          <a:prstGeom prst="rect">
            <a:avLst/>
          </a:prstGeom>
        </p:spPr>
      </p:pic>
      <p:pic>
        <p:nvPicPr>
          <p:cNvPr id="16" name="Picture 15">
            <a:hlinkClick r:id="rId10"/>
            <a:extLst>
              <a:ext uri="{FF2B5EF4-FFF2-40B4-BE49-F238E27FC236}">
                <a16:creationId xmlns:a16="http://schemas.microsoft.com/office/drawing/2014/main" id="{384673FC-8AAD-3341-A14A-AF5F9B08E493}"/>
              </a:ext>
            </a:extLst>
          </p:cNvPr>
          <p:cNvPicPr>
            <a:picLocks noChangeAspect="1"/>
          </p:cNvPicPr>
          <p:nvPr/>
        </p:nvPicPr>
        <p:blipFill>
          <a:blip r:embed="rId11"/>
          <a:stretch>
            <a:fillRect/>
          </a:stretch>
        </p:blipFill>
        <p:spPr>
          <a:xfrm>
            <a:off x="10898635" y="145561"/>
            <a:ext cx="1167713" cy="1167713"/>
          </a:xfrm>
          <a:prstGeom prst="rect">
            <a:avLst/>
          </a:prstGeom>
        </p:spPr>
      </p:pic>
    </p:spTree>
    <p:extLst>
      <p:ext uri="{BB962C8B-B14F-4D97-AF65-F5344CB8AC3E}">
        <p14:creationId xmlns:p14="http://schemas.microsoft.com/office/powerpoint/2010/main" val="610506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E1F71B-2532-4A46-BBC0-AB24F645C05E}"/>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a:hlinkClick r:id="rId3"/>
            <a:extLst>
              <a:ext uri="{FF2B5EF4-FFF2-40B4-BE49-F238E27FC236}">
                <a16:creationId xmlns:a16="http://schemas.microsoft.com/office/drawing/2014/main" id="{CF91A80C-7428-8245-AC24-2BFD7FAD92D0}"/>
              </a:ext>
            </a:extLst>
          </p:cNvPr>
          <p:cNvPicPr>
            <a:picLocks noChangeAspect="1"/>
          </p:cNvPicPr>
          <p:nvPr/>
        </p:nvPicPr>
        <p:blipFill>
          <a:blip r:embed="rId4"/>
          <a:stretch>
            <a:fillRect/>
          </a:stretch>
        </p:blipFill>
        <p:spPr>
          <a:xfrm>
            <a:off x="320634" y="339385"/>
            <a:ext cx="7235422" cy="3469176"/>
          </a:xfrm>
          <a:prstGeom prst="rect">
            <a:avLst/>
          </a:prstGeom>
        </p:spPr>
      </p:pic>
      <p:pic>
        <p:nvPicPr>
          <p:cNvPr id="4" name="Picture 3">
            <a:hlinkClick r:id="rId5"/>
            <a:extLst>
              <a:ext uri="{FF2B5EF4-FFF2-40B4-BE49-F238E27FC236}">
                <a16:creationId xmlns:a16="http://schemas.microsoft.com/office/drawing/2014/main" id="{A17CA047-F9FF-5348-8275-CB56F2AB7AF9}"/>
              </a:ext>
            </a:extLst>
          </p:cNvPr>
          <p:cNvPicPr>
            <a:picLocks noChangeAspect="1"/>
          </p:cNvPicPr>
          <p:nvPr/>
        </p:nvPicPr>
        <p:blipFill>
          <a:blip r:embed="rId6"/>
          <a:stretch>
            <a:fillRect/>
          </a:stretch>
        </p:blipFill>
        <p:spPr>
          <a:xfrm>
            <a:off x="5775367" y="3194054"/>
            <a:ext cx="6095999" cy="3324561"/>
          </a:xfrm>
          <a:prstGeom prst="rect">
            <a:avLst/>
          </a:prstGeom>
        </p:spPr>
      </p:pic>
      <p:sp>
        <p:nvSpPr>
          <p:cNvPr id="7" name="TextBox 6">
            <a:extLst>
              <a:ext uri="{FF2B5EF4-FFF2-40B4-BE49-F238E27FC236}">
                <a16:creationId xmlns:a16="http://schemas.microsoft.com/office/drawing/2014/main" id="{47ED400A-562F-694A-A6DB-EC961FE02BA9}"/>
              </a:ext>
            </a:extLst>
          </p:cNvPr>
          <p:cNvSpPr txBox="1"/>
          <p:nvPr/>
        </p:nvSpPr>
        <p:spPr>
          <a:xfrm>
            <a:off x="854996" y="4517256"/>
            <a:ext cx="4386009" cy="954107"/>
          </a:xfrm>
          <a:prstGeom prst="rect">
            <a:avLst/>
          </a:prstGeom>
          <a:noFill/>
        </p:spPr>
        <p:txBody>
          <a:bodyPr wrap="none" rtlCol="0">
            <a:spAutoFit/>
          </a:bodyPr>
          <a:lstStyle/>
          <a:p>
            <a:pPr algn="ctr"/>
            <a:r>
              <a:rPr lang="en-DK" sz="2000" dirty="0">
                <a:solidFill>
                  <a:schemeClr val="bg1">
                    <a:lumMod val="75000"/>
                  </a:schemeClr>
                </a:solidFill>
              </a:rPr>
              <a:t>Nyt pilotprojekt om</a:t>
            </a:r>
          </a:p>
          <a:p>
            <a:pPr algn="ctr"/>
            <a:endParaRPr lang="en-DK" sz="1200" dirty="0">
              <a:solidFill>
                <a:schemeClr val="bg1">
                  <a:lumMod val="75000"/>
                </a:schemeClr>
              </a:solidFill>
            </a:endParaRPr>
          </a:p>
          <a:p>
            <a:pPr algn="ctr"/>
            <a:r>
              <a:rPr lang="en-DK" sz="2400" dirty="0">
                <a:solidFill>
                  <a:schemeClr val="accent2"/>
                </a:solidFill>
              </a:rPr>
              <a:t>Computationelle metoder i Dansk</a:t>
            </a:r>
          </a:p>
        </p:txBody>
      </p:sp>
    </p:spTree>
    <p:extLst>
      <p:ext uri="{BB962C8B-B14F-4D97-AF65-F5344CB8AC3E}">
        <p14:creationId xmlns:p14="http://schemas.microsoft.com/office/powerpoint/2010/main" val="56379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6836BC33D1E5846BD77C269C61838DB" ma:contentTypeVersion="16" ma:contentTypeDescription="Opret et nyt dokument." ma:contentTypeScope="" ma:versionID="ef3cc48880d2d4424b772cc9d47831bb">
  <xsd:schema xmlns:xsd="http://www.w3.org/2001/XMLSchema" xmlns:xs="http://www.w3.org/2001/XMLSchema" xmlns:p="http://schemas.microsoft.com/office/2006/metadata/properties" xmlns:ns3="f659a008-7c21-4ee3-a745-e38581e13101" xmlns:ns4="e064323b-8959-406a-a3e9-bb6e93638192" targetNamespace="http://schemas.microsoft.com/office/2006/metadata/properties" ma:root="true" ma:fieldsID="f385e854457ff68500d83ba1a633310b" ns3:_="" ns4:_="">
    <xsd:import namespace="f659a008-7c21-4ee3-a745-e38581e13101"/>
    <xsd:import namespace="e064323b-8959-406a-a3e9-bb6e9363819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_activity" minOccurs="0"/>
                <xsd:element ref="ns3:MediaServiceObjectDetectorVersions" minOccurs="0"/>
                <xsd:element ref="ns3:MediaServiceGenerationTime" minOccurs="0"/>
                <xsd:element ref="ns3:MediaServiceEventHashCode" minOccurs="0"/>
                <xsd:element ref="ns3:MediaServiceSystemTags" minOccurs="0"/>
                <xsd:element ref="ns3:MediaServiceLocation"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9a008-7c21-4ee3-a745-e38581e131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64323b-8959-406a-a3e9-bb6e93638192"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659a008-7c21-4ee3-a745-e38581e13101" xsi:nil="true"/>
  </documentManagement>
</p:properties>
</file>

<file path=customXml/itemProps1.xml><?xml version="1.0" encoding="utf-8"?>
<ds:datastoreItem xmlns:ds="http://schemas.openxmlformats.org/officeDocument/2006/customXml" ds:itemID="{51381AB9-AADD-43BB-B03F-EC780AC70D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9a008-7c21-4ee3-a745-e38581e13101"/>
    <ds:schemaRef ds:uri="e064323b-8959-406a-a3e9-bb6e93638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AE59B2-3407-4077-B65D-09EC9E71BC5E}">
  <ds:schemaRefs>
    <ds:schemaRef ds:uri="http://schemas.microsoft.com/sharepoint/v3/contenttype/forms"/>
  </ds:schemaRefs>
</ds:datastoreItem>
</file>

<file path=customXml/itemProps3.xml><?xml version="1.0" encoding="utf-8"?>
<ds:datastoreItem xmlns:ds="http://schemas.openxmlformats.org/officeDocument/2006/customXml" ds:itemID="{E3311FC1-A766-4F71-8124-CE1E6DB4C9AC}">
  <ds:schemaRefs>
    <ds:schemaRef ds:uri="e064323b-8959-406a-a3e9-bb6e93638192"/>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f659a008-7c21-4ee3-a745-e38581e13101"/>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13572</TotalTime>
  <Words>1593</Words>
  <Application>Microsoft Office PowerPoint</Application>
  <PresentationFormat>Widescreen</PresentationFormat>
  <Paragraphs>207</Paragraphs>
  <Slides>15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ＭＳ Ｐゴシック</vt:lpstr>
      <vt:lpstr>Arial</vt:lpstr>
      <vt:lpstr>Calibri</vt:lpstr>
      <vt:lpstr>Calibri Light</vt:lpstr>
      <vt:lpstr>Symbol</vt:lpstr>
      <vt:lpstr>Times New Roman</vt:lpstr>
      <vt:lpstr>Verdana</vt:lpstr>
      <vt:lpstr>Office Theme</vt:lpstr>
      <vt:lpstr>PowerPoint Presentation</vt:lpstr>
      <vt:lpstr>PowerPoint Presentation</vt:lpstr>
      <vt:lpstr>Foundations of competences Informatics – the new kid on the block</vt:lpstr>
      <vt:lpstr>PowerPoint Presentation</vt:lpstr>
      <vt:lpstr>CT i gymnasiefag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E. Caspersen</dc:creator>
  <cp:lastModifiedBy>Kurt Jensen</cp:lastModifiedBy>
  <cp:revision>346</cp:revision>
  <cp:lastPrinted>2020-08-27T10:37:33Z</cp:lastPrinted>
  <dcterms:created xsi:type="dcterms:W3CDTF">2019-08-16T22:05:14Z</dcterms:created>
  <dcterms:modified xsi:type="dcterms:W3CDTF">2024-05-13T08:15:36Z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0x01010056836BC33D1E5846BD77C269C61838DB</vt:lpwstr>
  </property>
</Properties>
</file>